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274" r:id="rId2"/>
    <p:sldId id="1020" r:id="rId3"/>
    <p:sldId id="975" r:id="rId4"/>
    <p:sldId id="1281" r:id="rId5"/>
    <p:sldId id="1301" r:id="rId6"/>
    <p:sldId id="1319" r:id="rId7"/>
    <p:sldId id="1320" r:id="rId8"/>
    <p:sldId id="1278" r:id="rId9"/>
    <p:sldId id="1321" r:id="rId10"/>
    <p:sldId id="1262" r:id="rId11"/>
    <p:sldId id="1265" r:id="rId12"/>
    <p:sldId id="1266" r:id="rId13"/>
    <p:sldId id="1303" r:id="rId14"/>
    <p:sldId id="1267" r:id="rId15"/>
    <p:sldId id="1268" r:id="rId16"/>
    <p:sldId id="1269" r:id="rId17"/>
    <p:sldId id="1323" r:id="rId18"/>
    <p:sldId id="1285" r:id="rId19"/>
    <p:sldId id="1288" r:id="rId20"/>
    <p:sldId id="1287" r:id="rId21"/>
    <p:sldId id="1275" r:id="rId22"/>
    <p:sldId id="1280" r:id="rId23"/>
    <p:sldId id="1279" r:id="rId24"/>
    <p:sldId id="1329" r:id="rId25"/>
    <p:sldId id="1290" r:id="rId26"/>
    <p:sldId id="1273" r:id="rId27"/>
    <p:sldId id="1274" r:id="rId28"/>
    <p:sldId id="1271" r:id="rId29"/>
    <p:sldId id="1272" r:id="rId30"/>
    <p:sldId id="1277" r:id="rId31"/>
    <p:sldId id="1291" r:id="rId32"/>
    <p:sldId id="1293" r:id="rId33"/>
    <p:sldId id="1292" r:id="rId34"/>
    <p:sldId id="1324" r:id="rId35"/>
    <p:sldId id="1325" r:id="rId36"/>
    <p:sldId id="1326" r:id="rId37"/>
    <p:sldId id="1327" r:id="rId38"/>
    <p:sldId id="1296" r:id="rId39"/>
    <p:sldId id="1330" r:id="rId40"/>
    <p:sldId id="1297" r:id="rId41"/>
    <p:sldId id="1253" r:id="rId42"/>
    <p:sldId id="1250" r:id="rId43"/>
    <p:sldId id="1305" r:id="rId44"/>
    <p:sldId id="1306" r:id="rId45"/>
    <p:sldId id="1307" r:id="rId46"/>
    <p:sldId id="1310" r:id="rId47"/>
    <p:sldId id="1311" r:id="rId48"/>
    <p:sldId id="1308" r:id="rId49"/>
    <p:sldId id="1309" r:id="rId50"/>
    <p:sldId id="1331" r:id="rId51"/>
    <p:sldId id="1312" r:id="rId52"/>
    <p:sldId id="1332" r:id="rId53"/>
    <p:sldId id="1313" r:id="rId54"/>
    <p:sldId id="1314" r:id="rId55"/>
    <p:sldId id="1318" r:id="rId56"/>
    <p:sldId id="403" r:id="rId57"/>
    <p:sldId id="303" r:id="rId58"/>
    <p:sldId id="296" r:id="rId59"/>
    <p:sldId id="308" r:id="rId60"/>
    <p:sldId id="309" r:id="rId61"/>
    <p:sldId id="310" r:id="rId62"/>
    <p:sldId id="414" r:id="rId63"/>
    <p:sldId id="415" r:id="rId64"/>
    <p:sldId id="298" r:id="rId65"/>
    <p:sldId id="311" r:id="rId66"/>
    <p:sldId id="1040" r:id="rId67"/>
    <p:sldId id="1337" r:id="rId68"/>
    <p:sldId id="1043" r:id="rId69"/>
    <p:sldId id="1044" r:id="rId70"/>
    <p:sldId id="1118" r:id="rId71"/>
    <p:sldId id="1119" r:id="rId72"/>
    <p:sldId id="1336" r:id="rId73"/>
    <p:sldId id="1141" r:id="rId74"/>
    <p:sldId id="1328" r:id="rId75"/>
    <p:sldId id="973" r:id="rId76"/>
    <p:sldId id="1333" r:id="rId77"/>
    <p:sldId id="1334" r:id="rId7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5BF"/>
    <a:srgbClr val="FFCF0F"/>
    <a:srgbClr val="4DC78B"/>
    <a:srgbClr val="FF0000"/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94654" autoAdjust="0"/>
  </p:normalViewPr>
  <p:slideViewPr>
    <p:cSldViewPr snapToGrid="0">
      <p:cViewPr varScale="1">
        <p:scale>
          <a:sx n="120" d="100"/>
          <a:sy n="120" d="100"/>
        </p:scale>
        <p:origin x="12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6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89" Type="http://schemas.openxmlformats.org/officeDocument/2006/relationships/customXml" Target="../customXml/item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88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ustomXml" Target="../customXml/item1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18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0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73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47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17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3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98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25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79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5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62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4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6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7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72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35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21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42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30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6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86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13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8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96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6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0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1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22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6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www.json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realpython.com/python-js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u.edu/chemistry/courses/online-chemistry-textbook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owserinator/Periodic-Table-JS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numpy.org/doc/stable/reference/generated/numpy.argwhere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atalog.data.gov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opendata.aw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5.png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7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4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5.png"/><Relationship Id="rId10" Type="http://schemas.openxmlformats.org/officeDocument/2006/relationships/image" Target="../media/image710.png"/><Relationship Id="rId9" Type="http://schemas.openxmlformats.org/officeDocument/2006/relationships/image" Target="../media/image7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1.png"/><Relationship Id="rId4" Type="http://schemas.openxmlformats.org/officeDocument/2006/relationships/image" Target="../media/image7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2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realpython.com/linear-regression-in-pyth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53/iri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16</a:t>
              </a:r>
            </a:p>
            <a:p>
              <a:pPr algn="ctr"/>
              <a:r>
                <a:rPr lang="en-US" dirty="0"/>
                <a:t>Simulation and Modeling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D2D2AD4-3ECD-8B3F-EE10-82DB40685F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7" y="365126"/>
            <a:ext cx="2716510" cy="63243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888" y="373952"/>
            <a:ext cx="368102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write_json.py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61532B-0D1C-3D7D-9A2A-9299D8670A6D}"/>
              </a:ext>
            </a:extLst>
          </p:cNvPr>
          <p:cNvSpPr txBox="1"/>
          <p:nvPr/>
        </p:nvSpPr>
        <p:spPr>
          <a:xfrm>
            <a:off x="4761090" y="1944920"/>
            <a:ext cx="287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https://www.json.org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BD502B-4E59-823E-1011-9A6AC79D9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448" y="2524691"/>
            <a:ext cx="4637901" cy="277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9F197E-F989-21F9-9A1B-8D8C091822A3}"/>
              </a:ext>
            </a:extLst>
          </p:cNvPr>
          <p:cNvSpPr txBox="1"/>
          <p:nvPr/>
        </p:nvSpPr>
        <p:spPr>
          <a:xfrm>
            <a:off x="4517032" y="1488948"/>
            <a:ext cx="335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</a:t>
            </a:r>
            <a:r>
              <a:rPr lang="en-US" dirty="0"/>
              <a:t>ava</a:t>
            </a:r>
            <a:r>
              <a:rPr lang="en-US" b="1" dirty="0"/>
              <a:t>S</a:t>
            </a:r>
            <a:r>
              <a:rPr lang="en-US" dirty="0"/>
              <a:t>cript </a:t>
            </a:r>
            <a:r>
              <a:rPr lang="en-US" b="1" dirty="0"/>
              <a:t>O</a:t>
            </a:r>
            <a:r>
              <a:rPr lang="en-US" dirty="0"/>
              <a:t>bject </a:t>
            </a:r>
            <a:r>
              <a:rPr lang="en-US" b="1" dirty="0"/>
              <a:t>N</a:t>
            </a:r>
            <a:r>
              <a:rPr lang="en-US" dirty="0"/>
              <a:t>otation (JSON)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744787-2B81-BF0E-A5FC-F244C3FA8C1F}"/>
              </a:ext>
            </a:extLst>
          </p:cNvPr>
          <p:cNvGrpSpPr/>
          <p:nvPr/>
        </p:nvGrpSpPr>
        <p:grpSpPr>
          <a:xfrm>
            <a:off x="1606956" y="630804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C366EAB-A7D3-FA33-58CC-CF1AD93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763302-5D6D-E103-FCBC-7B2C4936F3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9D08C9-F99F-D5E2-A51B-9AACA2A668E4}"/>
              </a:ext>
            </a:extLst>
          </p:cNvPr>
          <p:cNvGrpSpPr/>
          <p:nvPr/>
        </p:nvGrpSpPr>
        <p:grpSpPr>
          <a:xfrm>
            <a:off x="2190497" y="1137988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F114BA7-2F7C-5382-BA84-F6C057DEA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003A35-050F-F4AB-4273-09BFE8ECB8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B48186-B72C-00A6-2C9A-BC0840DB1334}"/>
              </a:ext>
            </a:extLst>
          </p:cNvPr>
          <p:cNvGrpSpPr/>
          <p:nvPr/>
        </p:nvGrpSpPr>
        <p:grpSpPr>
          <a:xfrm>
            <a:off x="2254848" y="1306752"/>
            <a:ext cx="1068643" cy="369332"/>
            <a:chOff x="3647644" y="4910075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53BF3E-63E5-E01D-EA4D-010FC52E3D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E82B923-AF5D-1A08-C83A-842F46F4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A56055-68AD-59B5-C739-3AEF64BC8CA2}"/>
              </a:ext>
            </a:extLst>
          </p:cNvPr>
          <p:cNvGrpSpPr/>
          <p:nvPr/>
        </p:nvGrpSpPr>
        <p:grpSpPr>
          <a:xfrm>
            <a:off x="3379371" y="1478041"/>
            <a:ext cx="1064340" cy="369332"/>
            <a:chOff x="3647644" y="5421073"/>
            <a:chExt cx="106434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830812-6B6B-EF09-A634-3C3BB90ABA9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19C4EB-E2DA-CD7D-3C96-60B8DE826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6F89A5-53D0-35B4-440D-0A160473C3DA}"/>
              </a:ext>
            </a:extLst>
          </p:cNvPr>
          <p:cNvGrpSpPr/>
          <p:nvPr/>
        </p:nvGrpSpPr>
        <p:grpSpPr>
          <a:xfrm>
            <a:off x="1205541" y="1993050"/>
            <a:ext cx="1068643" cy="369332"/>
            <a:chOff x="3647644" y="5359159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5752CF-C1A6-C8DC-EEFA-69CFA0FB11A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2ECEF2B-C08B-9EDF-CFF6-9184323DC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2066DB-170E-3FE3-D7D5-C38537CBEA9C}"/>
              </a:ext>
            </a:extLst>
          </p:cNvPr>
          <p:cNvGrpSpPr/>
          <p:nvPr/>
        </p:nvGrpSpPr>
        <p:grpSpPr>
          <a:xfrm>
            <a:off x="876911" y="640465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1AAE65-2471-0F57-EF8D-B72079AE7E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F5822C-A40F-5A3A-133D-FB711A3A2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D0F63C-5078-18C1-7840-2B20CAA25ECF}"/>
              </a:ext>
            </a:extLst>
          </p:cNvPr>
          <p:cNvGrpSpPr/>
          <p:nvPr/>
        </p:nvGrpSpPr>
        <p:grpSpPr>
          <a:xfrm>
            <a:off x="1244469" y="622513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3BD1E7-8059-635E-71BB-75E202FFDE2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C7D3A4-9B2F-D723-49AF-7D9D7E57D5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7E1CBA-F70D-B97B-16FC-20EF15EDE780}"/>
              </a:ext>
            </a:extLst>
          </p:cNvPr>
          <p:cNvSpPr txBox="1"/>
          <p:nvPr/>
        </p:nvSpPr>
        <p:spPr>
          <a:xfrm>
            <a:off x="5117106" y="5603238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"Key-Value Pairs"</a:t>
            </a:r>
          </a:p>
        </p:txBody>
      </p:sp>
    </p:spTree>
    <p:extLst>
      <p:ext uri="{BB962C8B-B14F-4D97-AF65-F5344CB8AC3E}">
        <p14:creationId xmlns:p14="http://schemas.microsoft.com/office/powerpoint/2010/main" val="407290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6239702-BF53-F4CD-29EF-81308057F8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966" y="1275330"/>
            <a:ext cx="5244069" cy="5315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write_json.py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7767F-0C62-583C-ECEA-F05FDE249F0A}"/>
              </a:ext>
            </a:extLst>
          </p:cNvPr>
          <p:cNvSpPr txBox="1"/>
          <p:nvPr/>
        </p:nvSpPr>
        <p:spPr>
          <a:xfrm>
            <a:off x="4194489" y="1514681"/>
            <a:ext cx="383748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https://realpython.com/python-json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AD8351-8034-4F66-6AE3-7703DBB7A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58" y="2067736"/>
            <a:ext cx="5147144" cy="2477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FBC9E6-596B-13B1-AE11-7F0A169B6E10}"/>
              </a:ext>
            </a:extLst>
          </p:cNvPr>
          <p:cNvGrpSpPr/>
          <p:nvPr/>
        </p:nvGrpSpPr>
        <p:grpSpPr>
          <a:xfrm>
            <a:off x="5275044" y="4922814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05BD52F-A076-DD35-EC0F-369EEE0047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FB3CDA-E685-9B93-0558-4986584F70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A85AAB-2C04-4B0A-267E-E4F9A1E433EC}"/>
              </a:ext>
            </a:extLst>
          </p:cNvPr>
          <p:cNvGrpSpPr/>
          <p:nvPr/>
        </p:nvGrpSpPr>
        <p:grpSpPr>
          <a:xfrm>
            <a:off x="7107894" y="5565924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D37B95-1DDE-31F9-1DA0-36475B61D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53A2E8-5F98-9F7A-C6A7-00D62AE90BD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1E0C2A-5FA8-1692-F9B7-745063920A30}"/>
              </a:ext>
            </a:extLst>
          </p:cNvPr>
          <p:cNvGrpSpPr/>
          <p:nvPr/>
        </p:nvGrpSpPr>
        <p:grpSpPr>
          <a:xfrm>
            <a:off x="6699484" y="5782841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B98E7D-3CAE-FA43-0EAC-7E610012B3E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DCCF366-DCBA-6872-0219-6774B0A3E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BC4037-FF00-759E-1E35-424F0D47C498}"/>
              </a:ext>
            </a:extLst>
          </p:cNvPr>
          <p:cNvGrpSpPr/>
          <p:nvPr/>
        </p:nvGrpSpPr>
        <p:grpSpPr>
          <a:xfrm>
            <a:off x="6113230" y="6222011"/>
            <a:ext cx="1064340" cy="369332"/>
            <a:chOff x="3647644" y="5421073"/>
            <a:chExt cx="1064340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13D104-6DCA-E29D-27E5-02B6083C86F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35A2432-9318-8022-AA54-28AA22288A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C61ED70-3A0D-8575-0F5F-9560F1E038BA}"/>
              </a:ext>
            </a:extLst>
          </p:cNvPr>
          <p:cNvSpPr/>
          <p:nvPr/>
        </p:nvSpPr>
        <p:spPr>
          <a:xfrm>
            <a:off x="2852219" y="5882442"/>
            <a:ext cx="492465" cy="170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92E8AA-2C51-5F04-8CE2-2EDDAA7F69A2}"/>
              </a:ext>
            </a:extLst>
          </p:cNvPr>
          <p:cNvSpPr/>
          <p:nvPr/>
        </p:nvSpPr>
        <p:spPr>
          <a:xfrm>
            <a:off x="4381170" y="5652569"/>
            <a:ext cx="1488612" cy="20848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75CDD4-8494-EA42-3D3F-71E2CED3276C}"/>
              </a:ext>
            </a:extLst>
          </p:cNvPr>
          <p:cNvSpPr/>
          <p:nvPr/>
        </p:nvSpPr>
        <p:spPr>
          <a:xfrm>
            <a:off x="3950494" y="5649418"/>
            <a:ext cx="342900" cy="20848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1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1B8156-2D11-488B-0F30-F3DDC434A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381" y="2381407"/>
            <a:ext cx="2695238" cy="38285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uranium_isotopes</a:t>
            </a:r>
            <a:r>
              <a:rPr lang="en-US" sz="3200" b="1" dirty="0">
                <a:latin typeface="+mn-lt"/>
              </a:rPr>
              <a:t>.json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A22F5-14E8-5F7A-9134-0FA84570F7AA}"/>
              </a:ext>
            </a:extLst>
          </p:cNvPr>
          <p:cNvSpPr/>
          <p:nvPr/>
        </p:nvSpPr>
        <p:spPr>
          <a:xfrm>
            <a:off x="2593299" y="1809750"/>
            <a:ext cx="3957403" cy="311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C453B1-6098-AF04-076F-36704E38659C}"/>
              </a:ext>
            </a:extLst>
          </p:cNvPr>
          <p:cNvSpPr/>
          <p:nvPr/>
        </p:nvSpPr>
        <p:spPr>
          <a:xfrm>
            <a:off x="3316889" y="5769527"/>
            <a:ext cx="1557261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1B455A0-DE07-DBA9-27E2-5FC5E915BAE7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H="1">
            <a:off x="3316889" y="1965325"/>
            <a:ext cx="3233813" cy="3909134"/>
          </a:xfrm>
          <a:prstGeom prst="bentConnector5">
            <a:avLst>
              <a:gd name="adj1" fmla="val -7069"/>
              <a:gd name="adj2" fmla="val 49224"/>
              <a:gd name="adj3" fmla="val 13387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2F0EC6-69EE-31D6-5994-5BC99879E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715" y="1847203"/>
            <a:ext cx="3828571" cy="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1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uranium_isotopes</a:t>
            </a:r>
            <a:r>
              <a:rPr lang="en-US" sz="3200" b="1" dirty="0">
                <a:latin typeface="+mn-lt"/>
              </a:rPr>
              <a:t>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5FFF8-E4A4-9421-FF05-B7646994D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094" y="1338730"/>
            <a:ext cx="3651811" cy="52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5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47CD694-7707-B149-DBEC-1B5E7514FB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953" y="1445255"/>
            <a:ext cx="6238095" cy="50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8DAA2D-FF27-2E90-AFCE-EDE5FBD25C01}"/>
              </a:ext>
            </a:extLst>
          </p:cNvPr>
          <p:cNvSpPr txBox="1"/>
          <p:nvPr/>
        </p:nvSpPr>
        <p:spPr>
          <a:xfrm>
            <a:off x="5056161" y="1376169"/>
            <a:ext cx="2391718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Which two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isotopes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of Uranium differ the most in half-life?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593397-CC8F-4286-E91D-58A0E41E8637}"/>
              </a:ext>
            </a:extLst>
          </p:cNvPr>
          <p:cNvGrpSpPr/>
          <p:nvPr/>
        </p:nvGrpSpPr>
        <p:grpSpPr>
          <a:xfrm>
            <a:off x="4876886" y="3212361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77B6C8-5164-6E6F-C586-1379211F0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D20062-3020-B9EC-6582-D803DD4666E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DD7856-1E60-9CC8-43F9-7B0E1F84F4DA}"/>
              </a:ext>
            </a:extLst>
          </p:cNvPr>
          <p:cNvGrpSpPr/>
          <p:nvPr/>
        </p:nvGrpSpPr>
        <p:grpSpPr>
          <a:xfrm>
            <a:off x="5193091" y="3433012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150CF1-C705-B4B8-535F-5A942D8AB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E29596-B195-914E-827D-9838B6E129B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7612C-E891-E89C-97AF-34F663732062}"/>
              </a:ext>
            </a:extLst>
          </p:cNvPr>
          <p:cNvGrpSpPr/>
          <p:nvPr/>
        </p:nvGrpSpPr>
        <p:grpSpPr>
          <a:xfrm>
            <a:off x="2978953" y="4113241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CC9A1A-E965-EB92-FB6A-3FC132D7D61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36F73F-F522-2AA2-16E3-E0B89934B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B0E120-8E5B-83EA-E492-B2FFC2F9CE7B}"/>
              </a:ext>
            </a:extLst>
          </p:cNvPr>
          <p:cNvGrpSpPr/>
          <p:nvPr/>
        </p:nvGrpSpPr>
        <p:grpSpPr>
          <a:xfrm>
            <a:off x="5285018" y="436972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CAE76C-CAFC-576C-7DC6-1E74590E0CA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DD91458-27A2-86F9-24CC-B6880E3FF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554E4B-0073-BB62-0A1C-6D2772C73AFF}"/>
              </a:ext>
            </a:extLst>
          </p:cNvPr>
          <p:cNvGrpSpPr/>
          <p:nvPr/>
        </p:nvGrpSpPr>
        <p:grpSpPr>
          <a:xfrm>
            <a:off x="5654154" y="4581552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43996D-4384-D3C6-014C-091439ED539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3392D5-71BE-E771-81F6-39405C035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157C03-E35A-B54C-9160-25C7CAE9D9A1}"/>
              </a:ext>
            </a:extLst>
          </p:cNvPr>
          <p:cNvGrpSpPr/>
          <p:nvPr/>
        </p:nvGrpSpPr>
        <p:grpSpPr>
          <a:xfrm>
            <a:off x="4146507" y="5262679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BC27DE-2E06-B386-1FA8-DF9A9C7B85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A611EF-1C01-12FC-DFF0-2100F2EA4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27FF2B-B4A6-C64A-C8CE-7CD799C88BFA}"/>
              </a:ext>
            </a:extLst>
          </p:cNvPr>
          <p:cNvGrpSpPr/>
          <p:nvPr/>
        </p:nvGrpSpPr>
        <p:grpSpPr>
          <a:xfrm>
            <a:off x="4154937" y="5495143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A7042A-7143-D4C8-02A2-DFA2491D16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F5D1191-F553-2C37-CCA3-183A58906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12939A-0722-C50E-C908-2438E09DB80D}"/>
              </a:ext>
            </a:extLst>
          </p:cNvPr>
          <p:cNvGrpSpPr/>
          <p:nvPr/>
        </p:nvGrpSpPr>
        <p:grpSpPr>
          <a:xfrm>
            <a:off x="3703345" y="5826150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930D99-7A0D-FD51-0C07-A82293D7A3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2D961E-9634-F18A-518C-3B3D664F1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5861DD-9C1C-1922-4D36-E9FC600259F7}"/>
              </a:ext>
            </a:extLst>
          </p:cNvPr>
          <p:cNvGrpSpPr/>
          <p:nvPr/>
        </p:nvGrpSpPr>
        <p:grpSpPr>
          <a:xfrm>
            <a:off x="4888972" y="488858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923974-C762-8514-FC2B-251D6330EA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B875FF9-4506-134E-8E8B-6D10A7D80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C358E2-8394-DFE7-65DB-8F754D0B6DF3}"/>
              </a:ext>
            </a:extLst>
          </p:cNvPr>
          <p:cNvGrpSpPr/>
          <p:nvPr/>
        </p:nvGrpSpPr>
        <p:grpSpPr>
          <a:xfrm>
            <a:off x="4160390" y="616877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14D2CA-AC6C-C05D-9888-C56B0A0CFF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71CD5D-C0A4-E71C-D513-B864281AB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028660-235B-5B30-B718-87F0E7F8743F}"/>
              </a:ext>
            </a:extLst>
          </p:cNvPr>
          <p:cNvSpPr txBox="1"/>
          <p:nvPr/>
        </p:nvSpPr>
        <p:spPr>
          <a:xfrm>
            <a:off x="7096236" y="4304553"/>
            <a:ext cx="122141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Key-Value Pairs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074DD-F87C-4A85-D304-1F697BC56148}"/>
              </a:ext>
            </a:extLst>
          </p:cNvPr>
          <p:cNvSpPr txBox="1"/>
          <p:nvPr/>
        </p:nvSpPr>
        <p:spPr>
          <a:xfrm>
            <a:off x="6208107" y="5033798"/>
            <a:ext cx="132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k# = key</a:t>
            </a:r>
          </a:p>
          <a:p>
            <a:r>
              <a:rPr lang="en-US" sz="1400" dirty="0">
                <a:solidFill>
                  <a:srgbClr val="FFFF00"/>
                </a:solidFill>
              </a:rPr>
              <a:t>v# = value</a:t>
            </a:r>
          </a:p>
          <a:p>
            <a:r>
              <a:rPr lang="en-US" sz="1400" dirty="0">
                <a:solidFill>
                  <a:srgbClr val="FFFF00"/>
                </a:solidFill>
              </a:rPr>
              <a:t>h# = half-life</a:t>
            </a:r>
          </a:p>
          <a:p>
            <a:r>
              <a:rPr lang="en-US" sz="1400" dirty="0">
                <a:solidFill>
                  <a:srgbClr val="FFFF00"/>
                </a:solidFill>
              </a:rPr>
              <a:t>iso# = isotope</a:t>
            </a:r>
          </a:p>
        </p:txBody>
      </p:sp>
    </p:spTree>
    <p:extLst>
      <p:ext uri="{BB962C8B-B14F-4D97-AF65-F5344CB8AC3E}">
        <p14:creationId xmlns:p14="http://schemas.microsoft.com/office/powerpoint/2010/main" val="22906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6811729-A0F9-E97B-E7A0-1A192D7EFE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53" y="2645168"/>
            <a:ext cx="5838095" cy="26190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626771-B9EF-847D-4653-730D669858D5}"/>
              </a:ext>
            </a:extLst>
          </p:cNvPr>
          <p:cNvGrpSpPr/>
          <p:nvPr/>
        </p:nvGrpSpPr>
        <p:grpSpPr>
          <a:xfrm>
            <a:off x="6034311" y="2847778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D053C99-E9E5-73CD-0C69-755F577A6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538CB0-3157-FC8A-FE77-903998C632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81B318-535C-F988-B61A-F91374642FAE}"/>
              </a:ext>
            </a:extLst>
          </p:cNvPr>
          <p:cNvGrpSpPr/>
          <p:nvPr/>
        </p:nvGrpSpPr>
        <p:grpSpPr>
          <a:xfrm>
            <a:off x="6131403" y="3640891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07B280E-EE70-02FE-D0BC-18A75CE6F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BA61B1-4C7E-8523-5319-6E61D70AD2A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D15B80-B57F-1934-C791-2A152B892060}"/>
              </a:ext>
            </a:extLst>
          </p:cNvPr>
          <p:cNvGrpSpPr/>
          <p:nvPr/>
        </p:nvGrpSpPr>
        <p:grpSpPr>
          <a:xfrm>
            <a:off x="5697266" y="3985920"/>
            <a:ext cx="1068643" cy="369332"/>
            <a:chOff x="3647644" y="4910075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9573AA-E580-8719-779F-8A9B50BE7C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2EAF37-5BEB-7D18-7AFF-B7ED34761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C7637-91A4-7C2A-7994-C4793533C110}"/>
              </a:ext>
            </a:extLst>
          </p:cNvPr>
          <p:cNvGrpSpPr/>
          <p:nvPr/>
        </p:nvGrpSpPr>
        <p:grpSpPr>
          <a:xfrm>
            <a:off x="4389930" y="4442391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88AD3-1F81-545B-63BE-82F4F93DDD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ADDE2CB-234F-A8CC-68BB-ED43560DE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4A30-A3F0-E15E-BAF8-9B90D4F0F170}"/>
              </a:ext>
            </a:extLst>
          </p:cNvPr>
          <p:cNvGrpSpPr/>
          <p:nvPr/>
        </p:nvGrpSpPr>
        <p:grpSpPr>
          <a:xfrm>
            <a:off x="6861448" y="4678722"/>
            <a:ext cx="1068643" cy="369332"/>
            <a:chOff x="3647644" y="5359159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DF75A0-2218-0723-AB08-48B70EE4777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54ED33-D46F-41EF-8625-4BBA33232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7B5614-C7AB-62B7-4A3C-13CE95DCA056}"/>
              </a:ext>
            </a:extLst>
          </p:cNvPr>
          <p:cNvGrpSpPr/>
          <p:nvPr/>
        </p:nvGrpSpPr>
        <p:grpSpPr>
          <a:xfrm>
            <a:off x="6208487" y="4903403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BFDFEC-B2E9-D9D8-8972-65DDFA5C9BB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EAEAD4A-4B41-069D-057D-3F8B865F8D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ED5DA0D-06C0-DBF9-8D77-DAF9BAAEE21B}"/>
              </a:ext>
            </a:extLst>
          </p:cNvPr>
          <p:cNvSpPr txBox="1"/>
          <p:nvPr/>
        </p:nvSpPr>
        <p:spPr>
          <a:xfrm>
            <a:off x="5056161" y="1376169"/>
            <a:ext cx="2391718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Which two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isotopes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of Uranium differ the most in half-life?</a:t>
            </a:r>
          </a:p>
        </p:txBody>
      </p:sp>
    </p:spTree>
    <p:extLst>
      <p:ext uri="{BB962C8B-B14F-4D97-AF65-F5344CB8AC3E}">
        <p14:creationId xmlns:p14="http://schemas.microsoft.com/office/powerpoint/2010/main" val="33552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7C8C217-9CED-4276-22D3-22468033D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42" y="2670742"/>
            <a:ext cx="5877181" cy="1076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847158-D5BC-BA45-65EE-45FA8723A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424" y="4803579"/>
            <a:ext cx="6647619" cy="18095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069194-5BDA-8C8F-6D91-5E7CA64802B1}"/>
              </a:ext>
            </a:extLst>
          </p:cNvPr>
          <p:cNvGrpSpPr/>
          <p:nvPr/>
        </p:nvGrpSpPr>
        <p:grpSpPr>
          <a:xfrm>
            <a:off x="5713704" y="2707280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2229EF-7DAE-CD96-15D3-A799BDCE2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E475C7-FB6B-5848-00ED-8833DDB91B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A617BD5-34CD-578A-F11D-111EC34D1604}"/>
              </a:ext>
            </a:extLst>
          </p:cNvPr>
          <p:cNvGrpSpPr/>
          <p:nvPr/>
        </p:nvGrpSpPr>
        <p:grpSpPr>
          <a:xfrm>
            <a:off x="7564506" y="3052960"/>
            <a:ext cx="1036877" cy="369332"/>
            <a:chOff x="4743875" y="2356972"/>
            <a:chExt cx="1036877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240870-80A7-C810-FDA9-83DBD8FDAD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3875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0680CC-7769-65A7-D4D9-286EC6B6CAB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C72A06-5486-04AC-49A4-1C4BEE187A22}"/>
              </a:ext>
            </a:extLst>
          </p:cNvPr>
          <p:cNvGrpSpPr/>
          <p:nvPr/>
        </p:nvGrpSpPr>
        <p:grpSpPr>
          <a:xfrm>
            <a:off x="5117582" y="3382395"/>
            <a:ext cx="1068643" cy="369332"/>
            <a:chOff x="3647644" y="4910075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B2DD5B-523F-A5C7-9725-CBC75A9C53F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4ABAD9-A3FF-7FB4-39BC-171F3D7AD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03B6E3-7E13-5B5A-C4E7-160008D8FB90}"/>
              </a:ext>
            </a:extLst>
          </p:cNvPr>
          <p:cNvSpPr txBox="1"/>
          <p:nvPr/>
        </p:nvSpPr>
        <p:spPr>
          <a:xfrm>
            <a:off x="3052400" y="4172638"/>
            <a:ext cx="303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One</a:t>
            </a:r>
            <a:r>
              <a:rPr lang="en-US" sz="2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sz="2000" i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tiny</a:t>
            </a:r>
            <a:r>
              <a:rPr lang="en-US" sz="2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 neutron can make a </a:t>
            </a:r>
            <a:r>
              <a:rPr lang="en-US" sz="2000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world</a:t>
            </a:r>
            <a:r>
              <a:rPr lang="en-US" sz="2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 of difference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177E9-EB5D-79DB-BDAE-CD0405C7DA19}"/>
              </a:ext>
            </a:extLst>
          </p:cNvPr>
          <p:cNvSpPr/>
          <p:nvPr/>
        </p:nvSpPr>
        <p:spPr>
          <a:xfrm>
            <a:off x="4838700" y="3398045"/>
            <a:ext cx="222182" cy="3151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6DDB9D-CA14-E82C-328F-AB3E72868DAC}"/>
              </a:ext>
            </a:extLst>
          </p:cNvPr>
          <p:cNvSpPr txBox="1"/>
          <p:nvPr/>
        </p:nvSpPr>
        <p:spPr>
          <a:xfrm>
            <a:off x="5056161" y="1376169"/>
            <a:ext cx="2391718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Which two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isotopes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of Uranium differ the most in half-life?</a:t>
            </a:r>
          </a:p>
        </p:txBody>
      </p:sp>
    </p:spTree>
    <p:extLst>
      <p:ext uri="{BB962C8B-B14F-4D97-AF65-F5344CB8AC3E}">
        <p14:creationId xmlns:p14="http://schemas.microsoft.com/office/powerpoint/2010/main" val="278904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Elements By Country of Discovery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C3174F1-D1BC-2942-7D07-CF4DB793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5" y="1468581"/>
            <a:ext cx="8695811" cy="457995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D0EAE67-6066-858B-014F-7ABC0F5CF6E8}"/>
              </a:ext>
            </a:extLst>
          </p:cNvPr>
          <p:cNvCxnSpPr/>
          <p:nvPr/>
        </p:nvCxnSpPr>
        <p:spPr>
          <a:xfrm>
            <a:off x="1926236" y="1191718"/>
            <a:ext cx="419725" cy="35976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D1295C0-6A67-F01C-BADB-5577801E3A49}"/>
              </a:ext>
            </a:extLst>
          </p:cNvPr>
          <p:cNvSpPr/>
          <p:nvPr/>
        </p:nvSpPr>
        <p:spPr>
          <a:xfrm>
            <a:off x="2286000" y="1843790"/>
            <a:ext cx="509666" cy="29980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9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One Element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EC2A8-E295-D11E-F07C-98B941C5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90" y="1920828"/>
            <a:ext cx="7217619" cy="2726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1B52BF-AC4D-C06C-2C81-92F35B354A4E}"/>
              </a:ext>
            </a:extLst>
          </p:cNvPr>
          <p:cNvSpPr txBox="1"/>
          <p:nvPr/>
        </p:nvSpPr>
        <p:spPr>
          <a:xfrm>
            <a:off x="1360356" y="5223455"/>
            <a:ext cx="6423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https://wou.edu/chemistry/courses/online-chemistry-textbooks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8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"It's not what you look at that matters, it's what you see."</a:t>
            </a:r>
            <a:br>
              <a:rPr lang="en-US" sz="2400" dirty="0">
                <a:latin typeface="Book Antiqua" panose="02040602050305030304" pitchFamily="18" charset="0"/>
              </a:rPr>
            </a:br>
            <a:r>
              <a:rPr lang="en-US" sz="1800" dirty="0">
                <a:solidFill>
                  <a:srgbClr val="00B050"/>
                </a:solidFill>
                <a:latin typeface="+mn-lt"/>
              </a:rPr>
              <a:t>Henry David Thoreau (1846)</a:t>
            </a:r>
            <a:endParaRPr lang="en-US" sz="2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Scientists have measured the various electrical impulses traveling up the major nerves stemming from our eyes, ears, nose, tongue, and skin that ultimately signal our brain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have determined that </a:t>
            </a:r>
            <a:r>
              <a:rPr lang="en-US" sz="2400" dirty="0">
                <a:solidFill>
                  <a:srgbClr val="0070C0"/>
                </a:solidFill>
              </a:rPr>
              <a:t>more than 80% of our total sensory input comes from our </a:t>
            </a:r>
            <a:r>
              <a:rPr lang="en-US" sz="2400" u="sng" dirty="0">
                <a:solidFill>
                  <a:srgbClr val="0070C0"/>
                </a:solidFill>
              </a:rPr>
              <a:t>eyes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– we are an incredibly </a:t>
            </a:r>
            <a:r>
              <a:rPr lang="en-US" sz="2400" b="1" dirty="0"/>
              <a:t>visual</a:t>
            </a:r>
            <a:r>
              <a:rPr lang="en-US" sz="2400" dirty="0"/>
              <a:t> species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Humans do poorly at spotting trends in </a:t>
            </a:r>
            <a:r>
              <a:rPr lang="en-US" sz="2400" b="1" dirty="0">
                <a:solidFill>
                  <a:srgbClr val="C00000"/>
                </a:solidFill>
              </a:rPr>
              <a:t>tabular data</a:t>
            </a:r>
            <a:r>
              <a:rPr lang="en-US" sz="2400" dirty="0">
                <a:solidFill>
                  <a:srgbClr val="C00000"/>
                </a:solidFill>
              </a:rPr>
              <a:t>,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whereas </a:t>
            </a:r>
            <a:r>
              <a:rPr lang="en-US" sz="2400" b="1" dirty="0">
                <a:solidFill>
                  <a:srgbClr val="00B050"/>
                </a:solidFill>
              </a:rPr>
              <a:t>graphical charts </a:t>
            </a:r>
            <a:r>
              <a:rPr lang="en-US" sz="2400" dirty="0"/>
              <a:t>enable us to sense trends and quickly spot </a:t>
            </a:r>
            <a:r>
              <a:rPr lang="en-US" sz="2400" i="1" dirty="0"/>
              <a:t>anomalies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boring old periodic chart is full of surprising art if we can find ways to better </a:t>
            </a:r>
            <a:r>
              <a:rPr lang="en-US" sz="2400" b="1" dirty="0">
                <a:solidFill>
                  <a:srgbClr val="7030A0"/>
                </a:solidFill>
              </a:rPr>
              <a:t>visualize</a:t>
            </a:r>
            <a:r>
              <a:rPr lang="en-US" sz="2400" dirty="0"/>
              <a:t> the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16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about Python's </a:t>
            </a:r>
            <a:r>
              <a:rPr lang="en-US" sz="2400" b="1" dirty="0">
                <a:solidFill>
                  <a:srgbClr val="0070C0"/>
                </a:solidFill>
              </a:rPr>
              <a:t>dictionary</a:t>
            </a:r>
            <a:r>
              <a:rPr lang="en-US" sz="2400" dirty="0"/>
              <a:t> data structure and how to read data files in </a:t>
            </a:r>
            <a:r>
              <a:rPr lang="en-US" sz="2400" b="1" dirty="0"/>
              <a:t>CSV</a:t>
            </a:r>
            <a:r>
              <a:rPr lang="en-US" sz="2400" dirty="0"/>
              <a:t> and </a:t>
            </a:r>
            <a:r>
              <a:rPr lang="en-US" sz="2400" b="1" dirty="0"/>
              <a:t>JSON</a:t>
            </a:r>
            <a:r>
              <a:rPr lang="en-US" sz="2400" dirty="0"/>
              <a:t> formats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chemical trends and anomalies across the Periodic Table of Elements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the </a:t>
            </a:r>
            <a:r>
              <a:rPr lang="en-US" sz="2400" b="1" dirty="0">
                <a:solidFill>
                  <a:srgbClr val="FF0000"/>
                </a:solidFill>
              </a:rPr>
              <a:t>linear regression </a:t>
            </a:r>
            <a:r>
              <a:rPr lang="en-US" sz="2400" dirty="0"/>
              <a:t>formulas to find the </a:t>
            </a:r>
            <a:r>
              <a:rPr lang="en-US" sz="2400" b="1" dirty="0">
                <a:solidFill>
                  <a:srgbClr val="7030A0"/>
                </a:solidFill>
              </a:rPr>
              <a:t>line of best fit</a:t>
            </a:r>
            <a:r>
              <a:rPr lang="en-US" sz="2400" dirty="0"/>
              <a:t> using the method of least squares created by Gauss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Identify an </a:t>
            </a:r>
            <a:r>
              <a:rPr lang="en-US" sz="2400" i="1" dirty="0"/>
              <a:t>unknown element </a:t>
            </a:r>
            <a:r>
              <a:rPr lang="en-US" sz="2400" dirty="0"/>
              <a:t>using the </a:t>
            </a:r>
            <a:r>
              <a:rPr lang="en-US" sz="2400" b="1" dirty="0">
                <a:solidFill>
                  <a:srgbClr val="00B050"/>
                </a:solidFill>
              </a:rPr>
              <a:t>Ideal gas law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least squares equations using </a:t>
            </a:r>
            <a:r>
              <a:rPr lang="en-US" sz="2400" b="1" dirty="0">
                <a:solidFill>
                  <a:srgbClr val="0070C0"/>
                </a:solidFill>
              </a:rPr>
              <a:t>partial derivatives </a:t>
            </a:r>
            <a:r>
              <a:rPr lang="en-US" sz="2400" dirty="0"/>
              <a:t>to calculate the coefficients of a </a:t>
            </a:r>
            <a:r>
              <a:rPr lang="en-US" sz="2400" u="sng" dirty="0"/>
              <a:t>quadratic</a:t>
            </a:r>
            <a:r>
              <a:rPr lang="en-US" sz="2400" dirty="0"/>
              <a:t>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00B050"/>
                </a:solidFill>
              </a:rPr>
              <a:t>scikit-learn</a:t>
            </a:r>
            <a:r>
              <a:rPr lang="en-US" sz="2400" dirty="0"/>
              <a:t> to perform linear regression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Highs &amp; Lows and Unexpected Jumps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scientist has asked you to plot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melting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boiling</a:t>
            </a:r>
            <a:r>
              <a:rPr lang="en-US" sz="2400" dirty="0"/>
              <a:t> point of each element across the periodic chart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She is interested in visualizing any </a:t>
            </a:r>
            <a:r>
              <a:rPr lang="en-US" sz="2400" dirty="0">
                <a:solidFill>
                  <a:srgbClr val="00B050"/>
                </a:solidFill>
              </a:rPr>
              <a:t>trends</a:t>
            </a:r>
            <a:r>
              <a:rPr lang="en-US" sz="2400" dirty="0"/>
              <a:t> and </a:t>
            </a:r>
            <a:r>
              <a:rPr lang="en-US" sz="2400" i="1" dirty="0"/>
              <a:t>discontinuities</a:t>
            </a:r>
            <a:r>
              <a:rPr lang="en-US" sz="2400" dirty="0"/>
              <a:t> in elements having the same valence shell structure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Therefore, she wants you to plot the elements first </a:t>
            </a:r>
            <a:r>
              <a:rPr lang="en-US" sz="2400" b="1" dirty="0"/>
              <a:t>by group</a:t>
            </a:r>
            <a:r>
              <a:rPr lang="en-US" sz="2400" dirty="0"/>
              <a:t>, then </a:t>
            </a:r>
            <a:r>
              <a:rPr lang="en-US" sz="2400" b="1" dirty="0"/>
              <a:t>by period</a:t>
            </a:r>
            <a:r>
              <a:rPr lang="en-US" sz="2400" dirty="0"/>
              <a:t>, then </a:t>
            </a:r>
            <a:r>
              <a:rPr lang="en-US" sz="2400" b="1" dirty="0"/>
              <a:t>by atomic number </a:t>
            </a:r>
            <a:r>
              <a:rPr lang="en-US" sz="2400" dirty="0"/>
              <a:t>order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She has asked you to include elements from both the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Lanthanoid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Actinoid</a:t>
            </a:r>
            <a:r>
              <a:rPr lang="en-US" sz="2400" dirty="0"/>
              <a:t>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Is there a readily available </a:t>
            </a:r>
            <a:r>
              <a:rPr lang="en-US" sz="2400" b="1" dirty="0">
                <a:solidFill>
                  <a:srgbClr val="7030A0"/>
                </a:solidFill>
              </a:rPr>
              <a:t>JSON data set</a:t>
            </a:r>
            <a:r>
              <a:rPr lang="en-US" sz="2400" dirty="0"/>
              <a:t> on the web that encodes the periodic chart?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9D5EE6-69D8-40D1-193D-B3CD657C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05" y="1880811"/>
            <a:ext cx="6905190" cy="47528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 as 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A607-BE9A-D737-8CC5-DED279F6ABF6}"/>
              </a:ext>
            </a:extLst>
          </p:cNvPr>
          <p:cNvSpPr txBox="1"/>
          <p:nvPr/>
        </p:nvSpPr>
        <p:spPr>
          <a:xfrm>
            <a:off x="1772587" y="1350334"/>
            <a:ext cx="5598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https://github.com/Bowserinator/Periodic-Table-JSON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3513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90A13-CE6E-944E-69BE-311D41CD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77" y="313866"/>
            <a:ext cx="5838045" cy="64076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F4C532-0AE1-FB2C-25F7-377B58FBC116}"/>
              </a:ext>
            </a:extLst>
          </p:cNvPr>
          <p:cNvGrpSpPr/>
          <p:nvPr/>
        </p:nvGrpSpPr>
        <p:grpSpPr>
          <a:xfrm>
            <a:off x="2575169" y="3155834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2CF0CA-B92F-4A4C-0BCF-03ABFE3B5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774457-6FCF-C36E-4A82-4C335BE229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CF9434-F2C6-C351-C3BB-0E6E60C40B49}"/>
              </a:ext>
            </a:extLst>
          </p:cNvPr>
          <p:cNvGrpSpPr/>
          <p:nvPr/>
        </p:nvGrpSpPr>
        <p:grpSpPr>
          <a:xfrm>
            <a:off x="2560179" y="1834278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BF0E11E-822F-9F8D-EC44-1F802ACF9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CEC986-753A-D043-CAA2-E5122A9B7C5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7F3CE9-E738-E4D6-3CB4-D19F346050BC}"/>
              </a:ext>
            </a:extLst>
          </p:cNvPr>
          <p:cNvGrpSpPr/>
          <p:nvPr/>
        </p:nvGrpSpPr>
        <p:grpSpPr>
          <a:xfrm>
            <a:off x="2418614" y="212515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4123A-4C9D-3490-C3EC-FB15C40A65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53D2017-2E8E-F305-8137-CF67BC54C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51F542-9D3D-CB30-DDDC-E5843C89D7C8}"/>
              </a:ext>
            </a:extLst>
          </p:cNvPr>
          <p:cNvGrpSpPr/>
          <p:nvPr/>
        </p:nvGrpSpPr>
        <p:grpSpPr>
          <a:xfrm>
            <a:off x="2744443" y="198616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63080D-F5C3-F7DC-15A9-14F8506C36C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C15FF0-A9EB-965C-AC55-23DF5C5BB3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1B22D6-C6C8-C9EB-60D5-CC08A7362B35}"/>
              </a:ext>
            </a:extLst>
          </p:cNvPr>
          <p:cNvGrpSpPr/>
          <p:nvPr/>
        </p:nvGrpSpPr>
        <p:grpSpPr>
          <a:xfrm>
            <a:off x="2670074" y="1389202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9629F1-02A8-2DB6-48C4-258197E63EF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22CF874-6C3B-29C0-16F9-5D638892E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363FCA-C242-ED1F-FC70-6B116F747B39}"/>
              </a:ext>
            </a:extLst>
          </p:cNvPr>
          <p:cNvGrpSpPr/>
          <p:nvPr/>
        </p:nvGrpSpPr>
        <p:grpSpPr>
          <a:xfrm>
            <a:off x="2701235" y="792417"/>
            <a:ext cx="1076632" cy="369332"/>
            <a:chOff x="2157212" y="5356391"/>
            <a:chExt cx="1076632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1D3254-293E-ACCB-1E6F-D72F0125A4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A09461B-9055-6D8F-8373-D7C3E39A4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7D75BA-89BB-D8E2-3BCD-673028CE01B3}"/>
              </a:ext>
            </a:extLst>
          </p:cNvPr>
          <p:cNvSpPr txBox="1"/>
          <p:nvPr/>
        </p:nvSpPr>
        <p:spPr>
          <a:xfrm>
            <a:off x="5216577" y="683032"/>
            <a:ext cx="31404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periodic_table.json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9CD77B-845F-9D3E-2C13-468E68FD8140}"/>
              </a:ext>
            </a:extLst>
          </p:cNvPr>
          <p:cNvSpPr/>
          <p:nvPr/>
        </p:nvSpPr>
        <p:spPr>
          <a:xfrm>
            <a:off x="1645482" y="313866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B15AA0-5133-B91D-00CF-243EFB124641}"/>
              </a:ext>
            </a:extLst>
          </p:cNvPr>
          <p:cNvSpPr/>
          <p:nvPr/>
        </p:nvSpPr>
        <p:spPr>
          <a:xfrm>
            <a:off x="1645482" y="6516428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7082323-18AC-E8FD-50E1-B045E8BE5581}"/>
              </a:ext>
            </a:extLst>
          </p:cNvPr>
          <p:cNvCxnSpPr>
            <a:stCxn id="24" idx="1"/>
            <a:endCxn id="25" idx="1"/>
          </p:cNvCxnSpPr>
          <p:nvPr/>
        </p:nvCxnSpPr>
        <p:spPr>
          <a:xfrm rot="10800000" flipV="1">
            <a:off x="1645482" y="396776"/>
            <a:ext cx="12700" cy="6202562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CCD4D-440D-32C4-5281-128DEF9CCA2A}"/>
              </a:ext>
            </a:extLst>
          </p:cNvPr>
          <p:cNvSpPr/>
          <p:nvPr/>
        </p:nvSpPr>
        <p:spPr>
          <a:xfrm>
            <a:off x="2269170" y="5627415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638C1F-E6F0-82ED-6DAE-A535FB0350EF}"/>
              </a:ext>
            </a:extLst>
          </p:cNvPr>
          <p:cNvSpPr/>
          <p:nvPr/>
        </p:nvSpPr>
        <p:spPr>
          <a:xfrm>
            <a:off x="1746354" y="6220512"/>
            <a:ext cx="158646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DA32A64-6630-09FF-2724-827AC0E24BDF}"/>
              </a:ext>
            </a:extLst>
          </p:cNvPr>
          <p:cNvCxnSpPr>
            <a:cxnSpLocks/>
            <a:stCxn id="28" idx="3"/>
            <a:endCxn id="29" idx="3"/>
          </p:cNvCxnSpPr>
          <p:nvPr/>
        </p:nvCxnSpPr>
        <p:spPr>
          <a:xfrm flipH="1">
            <a:off x="1905000" y="5710325"/>
            <a:ext cx="457547" cy="593097"/>
          </a:xfrm>
          <a:prstGeom prst="bentConnector3">
            <a:avLst>
              <a:gd name="adj1" fmla="val -117206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CBA03FA-102B-42E9-27CA-B8AB3664B24D}"/>
              </a:ext>
            </a:extLst>
          </p:cNvPr>
          <p:cNvSpPr txBox="1"/>
          <p:nvPr/>
        </p:nvSpPr>
        <p:spPr>
          <a:xfrm>
            <a:off x="4584993" y="1372613"/>
            <a:ext cx="2429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JSON is like a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Python dictionary with </a:t>
            </a:r>
            <a:r>
              <a:rPr lang="en-US" b="1" u="sng" dirty="0">
                <a:solidFill>
                  <a:srgbClr val="7030A0"/>
                </a:solidFill>
              </a:rPr>
              <a:t>keys</a:t>
            </a:r>
            <a:r>
              <a:rPr lang="en-US" b="1" dirty="0">
                <a:solidFill>
                  <a:srgbClr val="7030A0"/>
                </a:solidFill>
              </a:rPr>
              <a:t> and </a:t>
            </a:r>
            <a:r>
              <a:rPr lang="en-US" b="1" i="1" dirty="0">
                <a:solidFill>
                  <a:srgbClr val="7030A0"/>
                </a:solidFill>
              </a:rPr>
              <a:t>values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320F0E-2D91-D049-25AE-418428EE7E92}"/>
              </a:ext>
            </a:extLst>
          </p:cNvPr>
          <p:cNvSpPr txBox="1"/>
          <p:nvPr/>
        </p:nvSpPr>
        <p:spPr>
          <a:xfrm>
            <a:off x="4990788" y="5063993"/>
            <a:ext cx="242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 value can itself be a "nested" dictionary</a:t>
            </a:r>
          </a:p>
        </p:txBody>
      </p:sp>
    </p:spTree>
    <p:extLst>
      <p:ext uri="{BB962C8B-B14F-4D97-AF65-F5344CB8AC3E}">
        <p14:creationId xmlns:p14="http://schemas.microsoft.com/office/powerpoint/2010/main" val="281890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 animBg="1"/>
      <p:bldP spid="29" grpId="0" animBg="1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48108-7C40-86E0-2259-8B04C43A59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880" y="1346664"/>
            <a:ext cx="5842241" cy="53236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6059133" y="340353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4827643" y="3604551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3284503" y="4179069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3815015" y="437963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5712F-F5D3-824C-E721-8151592D1807}"/>
              </a:ext>
            </a:extLst>
          </p:cNvPr>
          <p:cNvGrpSpPr/>
          <p:nvPr/>
        </p:nvGrpSpPr>
        <p:grpSpPr>
          <a:xfrm>
            <a:off x="4199285" y="4580205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EBA452-C986-0242-5F19-A181AFD27B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FA83EE-1CE6-DC53-E05C-A057B8AA5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D1067D-F99D-9448-103F-F1B4E11FDAD6}"/>
              </a:ext>
            </a:extLst>
          </p:cNvPr>
          <p:cNvGrpSpPr/>
          <p:nvPr/>
        </p:nvGrpSpPr>
        <p:grpSpPr>
          <a:xfrm>
            <a:off x="7442203" y="4952795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B05895-A1B9-3C88-8BEE-6A17E1C6D5B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7362BD-8189-E96D-0F0F-A479193C6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0C3491-C4C6-6B85-0A9F-F2DF140E87BB}"/>
              </a:ext>
            </a:extLst>
          </p:cNvPr>
          <p:cNvGrpSpPr/>
          <p:nvPr/>
        </p:nvGrpSpPr>
        <p:grpSpPr>
          <a:xfrm>
            <a:off x="4289327" y="5155274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4EBD35-B3EC-4BCC-3EDB-AB29AD5617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BC3AD7-F2EA-0EDF-B695-A1C4E4993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57CE7B-653F-0E2B-4E5B-69C389BD961C}"/>
              </a:ext>
            </a:extLst>
          </p:cNvPr>
          <p:cNvGrpSpPr/>
          <p:nvPr/>
        </p:nvGrpSpPr>
        <p:grpSpPr>
          <a:xfrm>
            <a:off x="6210802" y="5575818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582485-309A-3045-AA90-1AE95AFE12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96CBB1-94C5-DBA3-CF16-4364A1C5A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E700BD-2385-BE28-F86D-D20540FA9847}"/>
              </a:ext>
            </a:extLst>
          </p:cNvPr>
          <p:cNvGrpSpPr/>
          <p:nvPr/>
        </p:nvGrpSpPr>
        <p:grpSpPr>
          <a:xfrm>
            <a:off x="6414052" y="4769605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35575B-70AD-D505-F4C4-4FFB7430C2E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3971CB-40BF-E7F4-691C-3C5FFA144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13F27C-D50D-8FE9-AA39-C81C965A2258}"/>
              </a:ext>
            </a:extLst>
          </p:cNvPr>
          <p:cNvGrpSpPr/>
          <p:nvPr/>
        </p:nvGrpSpPr>
        <p:grpSpPr>
          <a:xfrm>
            <a:off x="5979950" y="5885832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7D7447-051E-6BED-282E-75037551099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A89BD32-12B1-928C-6349-37594906D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70E749-F84A-B3AF-815F-280DCC14AC0D}"/>
              </a:ext>
            </a:extLst>
          </p:cNvPr>
          <p:cNvGrpSpPr/>
          <p:nvPr/>
        </p:nvGrpSpPr>
        <p:grpSpPr>
          <a:xfrm>
            <a:off x="595653" y="5424167"/>
            <a:ext cx="2731128" cy="923330"/>
            <a:chOff x="357770" y="5230247"/>
            <a:chExt cx="2731128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4624CC-7AB5-277C-78C5-C71C24AAC713}"/>
                </a:ext>
              </a:extLst>
            </p:cNvPr>
            <p:cNvSpPr txBox="1"/>
            <p:nvPr/>
          </p:nvSpPr>
          <p:spPr>
            <a:xfrm>
              <a:off x="357770" y="5230247"/>
              <a:ext cx="2012952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elements becomes a </a:t>
              </a:r>
              <a:r>
                <a: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list</a:t>
              </a:r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 of </a:t>
              </a:r>
              <a:r>
                <a:rPr lang="en-US" i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tuples</a:t>
              </a:r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 of </a:t>
              </a:r>
              <a:r>
                <a:rPr lang="en-US" u="sng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three</a:t>
              </a:r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 items each</a:t>
              </a:r>
              <a:endParaRPr lang="en-US" b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C82EAD7-E9A6-5503-04E8-FD65E786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452" y="5691912"/>
              <a:ext cx="837446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7A6AE5A-3F0E-95E5-949A-8EE00142F11F}"/>
              </a:ext>
            </a:extLst>
          </p:cNvPr>
          <p:cNvSpPr/>
          <p:nvPr/>
        </p:nvSpPr>
        <p:spPr>
          <a:xfrm>
            <a:off x="3751591" y="3487479"/>
            <a:ext cx="1441915" cy="20848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7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0F10BA21-639F-625A-199F-470E1C9A79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19" y="1500588"/>
            <a:ext cx="7304762" cy="39809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3411541" y="1678627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5746936" y="202023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3542155" y="2821763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4210479" y="305966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5712F-F5D3-824C-E721-8151592D1807}"/>
              </a:ext>
            </a:extLst>
          </p:cNvPr>
          <p:cNvGrpSpPr/>
          <p:nvPr/>
        </p:nvGrpSpPr>
        <p:grpSpPr>
          <a:xfrm>
            <a:off x="7399220" y="2915021"/>
            <a:ext cx="819672" cy="632124"/>
            <a:chOff x="3839058" y="5265465"/>
            <a:chExt cx="819672" cy="6321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EBA452-C986-0242-5F19-A181AFD27B40}"/>
                </a:ext>
              </a:extLst>
            </p:cNvPr>
            <p:cNvSpPr txBox="1"/>
            <p:nvPr/>
          </p:nvSpPr>
          <p:spPr>
            <a:xfrm>
              <a:off x="4275272" y="526546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FA83EE-1CE6-DC53-E05C-A057B8AA5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058" y="5541057"/>
              <a:ext cx="501760" cy="3565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D1067D-F99D-9448-103F-F1B4E11FDAD6}"/>
              </a:ext>
            </a:extLst>
          </p:cNvPr>
          <p:cNvGrpSpPr/>
          <p:nvPr/>
        </p:nvGrpSpPr>
        <p:grpSpPr>
          <a:xfrm>
            <a:off x="7440634" y="441167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B05895-A1B9-3C88-8BEE-6A17E1C6D5B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7362BD-8189-E96D-0F0F-A479193C6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0C3491-C4C6-6B85-0A9F-F2DF140E87BB}"/>
              </a:ext>
            </a:extLst>
          </p:cNvPr>
          <p:cNvGrpSpPr/>
          <p:nvPr/>
        </p:nvGrpSpPr>
        <p:grpSpPr>
          <a:xfrm>
            <a:off x="5883844" y="4644111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4EBD35-B3EC-4BCC-3EDB-AB29AD5617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BC3AD7-F2EA-0EDF-B695-A1C4E4993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57CE7B-653F-0E2B-4E5B-69C389BD961C}"/>
              </a:ext>
            </a:extLst>
          </p:cNvPr>
          <p:cNvGrpSpPr/>
          <p:nvPr/>
        </p:nvGrpSpPr>
        <p:grpSpPr>
          <a:xfrm>
            <a:off x="6184516" y="4864504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582485-309A-3045-AA90-1AE95AFE12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96CBB1-94C5-DBA3-CF16-4364A1C5A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E700BD-2385-BE28-F86D-D20540FA9847}"/>
              </a:ext>
            </a:extLst>
          </p:cNvPr>
          <p:cNvGrpSpPr/>
          <p:nvPr/>
        </p:nvGrpSpPr>
        <p:grpSpPr>
          <a:xfrm>
            <a:off x="7521573" y="418771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35575B-70AD-D505-F4C4-4FFB7430C2E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3971CB-40BF-E7F4-691C-3C5FFA144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13F27C-D50D-8FE9-AA39-C81C965A2258}"/>
              </a:ext>
            </a:extLst>
          </p:cNvPr>
          <p:cNvGrpSpPr/>
          <p:nvPr/>
        </p:nvGrpSpPr>
        <p:grpSpPr>
          <a:xfrm>
            <a:off x="7712271" y="5423773"/>
            <a:ext cx="857778" cy="804551"/>
            <a:chOff x="2282769" y="5008688"/>
            <a:chExt cx="857778" cy="80455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7D7447-051E-6BED-282E-75037551099A}"/>
                </a:ext>
              </a:extLst>
            </p:cNvPr>
            <p:cNvSpPr txBox="1"/>
            <p:nvPr/>
          </p:nvSpPr>
          <p:spPr>
            <a:xfrm>
              <a:off x="2757089" y="544390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A89BD32-12B1-928C-6349-37594906DA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2769" y="5008688"/>
              <a:ext cx="508938" cy="4838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B8C40A-1846-7DAC-3B28-5D6F930CDBA5}"/>
              </a:ext>
            </a:extLst>
          </p:cNvPr>
          <p:cNvSpPr txBox="1"/>
          <p:nvPr/>
        </p:nvSpPr>
        <p:spPr>
          <a:xfrm>
            <a:off x="6656225" y="1862656"/>
            <a:ext cx="169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Convert Kelvin to Celsius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F59D29-53B8-EB06-ED4A-2AE3AC50C969}"/>
              </a:ext>
            </a:extLst>
          </p:cNvPr>
          <p:cNvSpPr/>
          <p:nvPr/>
        </p:nvSpPr>
        <p:spPr>
          <a:xfrm>
            <a:off x="1955006" y="3119264"/>
            <a:ext cx="882077" cy="24166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CEE35C-C9FC-C9A3-BC71-BAD9BE748361}"/>
              </a:ext>
            </a:extLst>
          </p:cNvPr>
          <p:cNvSpPr/>
          <p:nvPr/>
        </p:nvSpPr>
        <p:spPr>
          <a:xfrm>
            <a:off x="2777547" y="4496940"/>
            <a:ext cx="1103891" cy="24166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C8F375-B02B-A35E-F839-6350B64A9CA3}"/>
              </a:ext>
            </a:extLst>
          </p:cNvPr>
          <p:cNvSpPr/>
          <p:nvPr/>
        </p:nvSpPr>
        <p:spPr>
          <a:xfrm>
            <a:off x="5527949" y="4950883"/>
            <a:ext cx="613296" cy="24166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535E6D-AA59-8585-0391-38D7CC99CECD}"/>
              </a:ext>
            </a:extLst>
          </p:cNvPr>
          <p:cNvSpPr/>
          <p:nvPr/>
        </p:nvSpPr>
        <p:spPr>
          <a:xfrm>
            <a:off x="4116028" y="4270601"/>
            <a:ext cx="607048" cy="24166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D4904C-ECD6-B19B-853F-029FF304D3F9}"/>
              </a:ext>
            </a:extLst>
          </p:cNvPr>
          <p:cNvSpPr txBox="1"/>
          <p:nvPr/>
        </p:nvSpPr>
        <p:spPr>
          <a:xfrm>
            <a:off x="885916" y="5670978"/>
            <a:ext cx="737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https://numpy.org/doc/stable/reference/generated/numpy.argwhere.html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B0384D-D94B-54C9-80BC-867885E00B19}"/>
              </a:ext>
            </a:extLst>
          </p:cNvPr>
          <p:cNvSpPr/>
          <p:nvPr/>
        </p:nvSpPr>
        <p:spPr>
          <a:xfrm>
            <a:off x="6865392" y="4487441"/>
            <a:ext cx="575242" cy="2416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63EA1D-0040-59CD-81DE-954A50E26467}"/>
              </a:ext>
            </a:extLst>
          </p:cNvPr>
          <p:cNvSpPr/>
          <p:nvPr/>
        </p:nvSpPr>
        <p:spPr>
          <a:xfrm>
            <a:off x="6080982" y="4234288"/>
            <a:ext cx="1180165" cy="2416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B542DE-9126-6140-50C6-C93DBA4BC1E6}"/>
                  </a:ext>
                </a:extLst>
              </p:cNvPr>
              <p:cNvSpPr txBox="1"/>
              <p:nvPr/>
            </p:nvSpPr>
            <p:spPr>
              <a:xfrm>
                <a:off x="1650952" y="6065401"/>
                <a:ext cx="5919692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e>
                          </m:d>
                        </m:e>
                      </m:d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𝑠h𝑎𝑝𝑒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=(1,1)→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34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B542DE-9126-6140-50C6-C93DBA4BC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52" y="6065401"/>
                <a:ext cx="5919692" cy="404983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43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animBg="1"/>
      <p:bldP spid="38" grpId="0" animBg="1"/>
      <p:bldP spid="39" grpId="0" animBg="1"/>
      <p:bldP spid="41" grpId="0" animBg="1"/>
      <p:bldP spid="43" grpId="0"/>
      <p:bldP spid="3" grpId="0" animBg="1"/>
      <p:bldP spid="35" grpId="0" animBg="1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63043-C3FF-B482-2132-2483E9D9C2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57" y="1776619"/>
            <a:ext cx="6914286" cy="33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3857553" y="221897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7974863" y="2459716"/>
            <a:ext cx="773367" cy="369332"/>
            <a:chOff x="4704120" y="2356972"/>
            <a:chExt cx="773367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3899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094029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7590345" y="2688178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6611132" y="314099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FAF856-CFD0-7B59-6E8D-78B50FF1D5FA}"/>
              </a:ext>
            </a:extLst>
          </p:cNvPr>
          <p:cNvGrpSpPr/>
          <p:nvPr/>
        </p:nvGrpSpPr>
        <p:grpSpPr>
          <a:xfrm>
            <a:off x="2724897" y="3836525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0BED9B-FB84-FDE6-2343-5DCE701E6C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567CE41-86FA-8F3E-88EF-E1662566A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9FBE8B-07F7-1235-8AD5-FBBFC77274A8}"/>
              </a:ext>
            </a:extLst>
          </p:cNvPr>
          <p:cNvGrpSpPr/>
          <p:nvPr/>
        </p:nvGrpSpPr>
        <p:grpSpPr>
          <a:xfrm>
            <a:off x="4012411" y="4288920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0066A3-2598-AC57-43AA-A42970A1C5A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C5D64C8-C112-EA9B-2EA3-828F65D5EF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AF773F-06BD-6732-0F0A-DA66578804EC}"/>
              </a:ext>
            </a:extLst>
          </p:cNvPr>
          <p:cNvGrpSpPr/>
          <p:nvPr/>
        </p:nvGrpSpPr>
        <p:grpSpPr>
          <a:xfrm>
            <a:off x="6450128" y="4053192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72F33DF-E590-69DE-BE23-33AD03C49A8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BBD8B8-E617-E1B1-AABD-8FDAA4F130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5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204056-5377-401D-16C1-EE21F5A189C1}"/>
              </a:ext>
            </a:extLst>
          </p:cNvPr>
          <p:cNvSpPr/>
          <p:nvPr/>
        </p:nvSpPr>
        <p:spPr>
          <a:xfrm>
            <a:off x="8515350" y="5329003"/>
            <a:ext cx="550067" cy="43076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AAB956-0641-C05A-1274-06F8AA173B2D}"/>
              </a:ext>
            </a:extLst>
          </p:cNvPr>
          <p:cNvCxnSpPr>
            <a:cxnSpLocks/>
          </p:cNvCxnSpPr>
          <p:nvPr/>
        </p:nvCxnSpPr>
        <p:spPr>
          <a:xfrm>
            <a:off x="3041589" y="5095875"/>
            <a:ext cx="1" cy="85307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</p:cNvCxnSpPr>
          <p:nvPr/>
        </p:nvCxnSpPr>
        <p:spPr>
          <a:xfrm>
            <a:off x="8664992" y="5668326"/>
            <a:ext cx="0" cy="2609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77F2DD-1ECC-3CA9-3E5B-FF4987DE7233}"/>
              </a:ext>
            </a:extLst>
          </p:cNvPr>
          <p:cNvCxnSpPr>
            <a:cxnSpLocks/>
          </p:cNvCxnSpPr>
          <p:nvPr/>
        </p:nvCxnSpPr>
        <p:spPr>
          <a:xfrm>
            <a:off x="3040796" y="2242344"/>
            <a:ext cx="3174" cy="2734469"/>
          </a:xfrm>
          <a:prstGeom prst="straightConnector1">
            <a:avLst/>
          </a:prstGeom>
          <a:ln w="28575">
            <a:solidFill>
              <a:srgbClr val="00206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836A306-B3C0-7356-E68F-FF72ACE26C78}"/>
              </a:ext>
            </a:extLst>
          </p:cNvPr>
          <p:cNvSpPr/>
          <p:nvPr/>
        </p:nvSpPr>
        <p:spPr>
          <a:xfrm>
            <a:off x="2925305" y="2121107"/>
            <a:ext cx="230981" cy="29747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DEEF93EF-B7D3-CB16-B245-F65903C22ADE}"/>
              </a:ext>
            </a:extLst>
          </p:cNvPr>
          <p:cNvSpPr/>
          <p:nvPr/>
        </p:nvSpPr>
        <p:spPr>
          <a:xfrm>
            <a:off x="3825834" y="2399444"/>
            <a:ext cx="1927069" cy="928371"/>
          </a:xfrm>
          <a:prstGeom prst="borderCallout2">
            <a:avLst>
              <a:gd name="adj1" fmla="val 28071"/>
              <a:gd name="adj2" fmla="val -3088"/>
              <a:gd name="adj3" fmla="val 44576"/>
              <a:gd name="adj4" fmla="val -23703"/>
              <a:gd name="adj5" fmla="val 124407"/>
              <a:gd name="adj6" fmla="val -3918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Neptunium</a:t>
            </a:r>
            <a:r>
              <a:rPr lang="en-US" sz="1600" dirty="0">
                <a:solidFill>
                  <a:schemeClr val="tx1"/>
                </a:solidFill>
              </a:rPr>
              <a:t> has the </a:t>
            </a:r>
            <a:r>
              <a:rPr lang="en-US" sz="1600" i="1" dirty="0">
                <a:solidFill>
                  <a:schemeClr val="tx1"/>
                </a:solidFill>
              </a:rPr>
              <a:t>largest</a:t>
            </a:r>
            <a:r>
              <a:rPr lang="en-US" sz="1600" dirty="0">
                <a:solidFill>
                  <a:schemeClr val="tx1"/>
                </a:solidFill>
              </a:rPr>
              <a:t> liquid range of any element</a:t>
            </a:r>
          </a:p>
        </p:txBody>
      </p:sp>
      <p:sp>
        <p:nvSpPr>
          <p:cNvPr id="33" name="Callout: Bent Line 32">
            <a:extLst>
              <a:ext uri="{FF2B5EF4-FFF2-40B4-BE49-F238E27FC236}">
                <a16:creationId xmlns:a16="http://schemas.microsoft.com/office/drawing/2014/main" id="{ABB642EA-C917-C43C-6F57-D40F1DF41908}"/>
              </a:ext>
            </a:extLst>
          </p:cNvPr>
          <p:cNvSpPr/>
          <p:nvPr/>
        </p:nvSpPr>
        <p:spPr>
          <a:xfrm>
            <a:off x="6863315" y="3804263"/>
            <a:ext cx="1928416" cy="928371"/>
          </a:xfrm>
          <a:prstGeom prst="borderCallout2">
            <a:avLst>
              <a:gd name="adj1" fmla="val 111227"/>
              <a:gd name="adj2" fmla="val 52491"/>
              <a:gd name="adj3" fmla="val 161640"/>
              <a:gd name="adj4" fmla="val 60637"/>
              <a:gd name="adj5" fmla="val 197067"/>
              <a:gd name="adj6" fmla="val 91797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Neon</a:t>
            </a:r>
            <a:r>
              <a:rPr lang="en-US" sz="1600" dirty="0">
                <a:solidFill>
                  <a:schemeClr val="tx1"/>
                </a:solidFill>
              </a:rPr>
              <a:t> has the </a:t>
            </a:r>
            <a:r>
              <a:rPr lang="en-US" sz="1600" i="1" dirty="0">
                <a:solidFill>
                  <a:schemeClr val="tx1"/>
                </a:solidFill>
              </a:rPr>
              <a:t>smallest</a:t>
            </a:r>
            <a:r>
              <a:rPr lang="en-US" sz="1600" dirty="0">
                <a:solidFill>
                  <a:schemeClr val="tx1"/>
                </a:solidFill>
              </a:rPr>
              <a:t> liquid range of any element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C5A5452-3518-459F-BBDD-CDC8E31B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095" b="22311"/>
          <a:stretch/>
        </p:blipFill>
        <p:spPr>
          <a:xfrm>
            <a:off x="5377443" y="1259370"/>
            <a:ext cx="3493560" cy="4394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430EFA9D-6E1D-D510-62A4-8137FC6DE9E7}"/>
              </a:ext>
            </a:extLst>
          </p:cNvPr>
          <p:cNvSpPr txBox="1">
            <a:spLocks/>
          </p:cNvSpPr>
          <p:nvPr/>
        </p:nvSpPr>
        <p:spPr>
          <a:xfrm>
            <a:off x="561195" y="715446"/>
            <a:ext cx="3755973" cy="543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dirty="0">
                <a:latin typeface="+mn-lt"/>
              </a:rPr>
              <a:t> plot_liquid_range.py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F591C5-36FA-4DD6-EAFA-7428997BA656}"/>
              </a:ext>
            </a:extLst>
          </p:cNvPr>
          <p:cNvSpPr/>
          <p:nvPr/>
        </p:nvSpPr>
        <p:spPr>
          <a:xfrm>
            <a:off x="8382707" y="1347531"/>
            <a:ext cx="418548" cy="12847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FEC85C-9177-6143-F773-8DDCE58E30D0}"/>
              </a:ext>
            </a:extLst>
          </p:cNvPr>
          <p:cNvSpPr/>
          <p:nvPr/>
        </p:nvSpPr>
        <p:spPr>
          <a:xfrm>
            <a:off x="8381359" y="1509778"/>
            <a:ext cx="418548" cy="12847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D9FD7DA-6C22-1A22-6653-78F98E27325D}"/>
              </a:ext>
            </a:extLst>
          </p:cNvPr>
          <p:cNvCxnSpPr>
            <a:stCxn id="3" idx="3"/>
            <a:endCxn id="33" idx="3"/>
          </p:cNvCxnSpPr>
          <p:nvPr/>
        </p:nvCxnSpPr>
        <p:spPr>
          <a:xfrm flipH="1">
            <a:off x="7827523" y="1411766"/>
            <a:ext cx="973732" cy="2392497"/>
          </a:xfrm>
          <a:prstGeom prst="bentConnector4">
            <a:avLst>
              <a:gd name="adj1" fmla="val -23477"/>
              <a:gd name="adj2" fmla="val 5134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BE43CD2C-F691-CD25-5DA7-FAEA24EEE87F}"/>
              </a:ext>
            </a:extLst>
          </p:cNvPr>
          <p:cNvCxnSpPr>
            <a:cxnSpLocks/>
            <a:stCxn id="4" idx="2"/>
            <a:endCxn id="32" idx="3"/>
          </p:cNvCxnSpPr>
          <p:nvPr/>
        </p:nvCxnSpPr>
        <p:spPr>
          <a:xfrm rot="5400000">
            <a:off x="6309403" y="118214"/>
            <a:ext cx="761196" cy="3801264"/>
          </a:xfrm>
          <a:prstGeom prst="bentConnector3">
            <a:avLst>
              <a:gd name="adj1" fmla="val 5992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8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 animBg="1"/>
      <p:bldP spid="32" grpId="0" animBg="1"/>
      <p:bldP spid="33" grpId="0" animBg="1"/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</p:cNvCxnSpPr>
          <p:nvPr/>
        </p:nvCxnSpPr>
        <p:spPr>
          <a:xfrm>
            <a:off x="5202150" y="629587"/>
            <a:ext cx="0" cy="531936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1AE2B8-D3DC-A380-606A-7E4A0C4811F9}"/>
              </a:ext>
            </a:extLst>
          </p:cNvPr>
          <p:cNvCxnSpPr>
            <a:cxnSpLocks/>
          </p:cNvCxnSpPr>
          <p:nvPr/>
        </p:nvCxnSpPr>
        <p:spPr>
          <a:xfrm>
            <a:off x="6861061" y="629587"/>
            <a:ext cx="0" cy="531936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8DD7175F-5F1F-12E1-8340-182A5D5FF0FE}"/>
              </a:ext>
            </a:extLst>
          </p:cNvPr>
          <p:cNvSpPr/>
          <p:nvPr/>
        </p:nvSpPr>
        <p:spPr>
          <a:xfrm>
            <a:off x="1571862" y="4234720"/>
            <a:ext cx="2746622" cy="1075818"/>
          </a:xfrm>
          <a:prstGeom prst="borderCallout2">
            <a:avLst>
              <a:gd name="adj1" fmla="val 37065"/>
              <a:gd name="adj2" fmla="val 103418"/>
              <a:gd name="adj3" fmla="val 31338"/>
              <a:gd name="adj4" fmla="val 122337"/>
              <a:gd name="adj5" fmla="val -5506"/>
              <a:gd name="adj6" fmla="val 132822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Hassium-108</a:t>
            </a:r>
            <a:r>
              <a:rPr lang="en-US" sz="1600" dirty="0">
                <a:solidFill>
                  <a:schemeClr val="tx1"/>
                </a:solidFill>
              </a:rPr>
              <a:t> is currently the heaviest element for which we can </a:t>
            </a:r>
            <a:r>
              <a:rPr lang="en-US" sz="1600" u="sng" dirty="0">
                <a:solidFill>
                  <a:schemeClr val="tx1"/>
                </a:solidFill>
              </a:rPr>
              <a:t>measure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some</a:t>
            </a:r>
            <a:r>
              <a:rPr lang="en-US" sz="1600" dirty="0">
                <a:solidFill>
                  <a:schemeClr val="tx1"/>
                </a:solidFill>
              </a:rPr>
              <a:t> chemistry</a:t>
            </a:r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11F1FCC6-129E-D5EF-5C8D-356615AAE389}"/>
              </a:ext>
            </a:extLst>
          </p:cNvPr>
          <p:cNvSpPr/>
          <p:nvPr/>
        </p:nvSpPr>
        <p:spPr>
          <a:xfrm>
            <a:off x="4229723" y="1837856"/>
            <a:ext cx="2467199" cy="1188595"/>
          </a:xfrm>
          <a:prstGeom prst="borderCallout2">
            <a:avLst>
              <a:gd name="adj1" fmla="val 109191"/>
              <a:gd name="adj2" fmla="val 61649"/>
              <a:gd name="adj3" fmla="val 144899"/>
              <a:gd name="adj4" fmla="val 78223"/>
              <a:gd name="adj5" fmla="val 152489"/>
              <a:gd name="adj6" fmla="val 10629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Carbon</a:t>
            </a:r>
            <a:r>
              <a:rPr lang="en-US" sz="1600" dirty="0">
                <a:solidFill>
                  <a:schemeClr val="tx1"/>
                </a:solidFill>
              </a:rPr>
              <a:t> doesn't have a melting point – it </a:t>
            </a:r>
            <a:r>
              <a:rPr lang="en-US" sz="1600" u="sng" dirty="0">
                <a:solidFill>
                  <a:schemeClr val="tx1"/>
                </a:solidFill>
              </a:rPr>
              <a:t>sublimes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Its boiling point is </a:t>
            </a:r>
            <a:r>
              <a:rPr lang="en-US" sz="1600" i="1" dirty="0">
                <a:solidFill>
                  <a:schemeClr val="tx1"/>
                </a:solidFill>
              </a:rPr>
              <a:t>estimated</a:t>
            </a:r>
            <a:r>
              <a:rPr lang="en-US" sz="1600" dirty="0">
                <a:solidFill>
                  <a:schemeClr val="tx1"/>
                </a:solidFill>
              </a:rPr>
              <a:t> to be </a:t>
            </a:r>
            <a:r>
              <a:rPr lang="en-US" sz="1600" dirty="0">
                <a:solidFill>
                  <a:srgbClr val="FF0000"/>
                </a:solidFill>
              </a:rPr>
              <a:t>8,700°F!</a:t>
            </a:r>
          </a:p>
        </p:txBody>
      </p:sp>
    </p:spTree>
    <p:extLst>
      <p:ext uri="{BB962C8B-B14F-4D97-AF65-F5344CB8AC3E}">
        <p14:creationId xmlns:p14="http://schemas.microsoft.com/office/powerpoint/2010/main" val="379981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E3C3C6-5712-ED3D-9A72-9A418E64C368}"/>
              </a:ext>
            </a:extLst>
          </p:cNvPr>
          <p:cNvSpPr/>
          <p:nvPr/>
        </p:nvSpPr>
        <p:spPr>
          <a:xfrm>
            <a:off x="4469210" y="780504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DF1B1-597A-2105-309A-50CEB1A6D153}"/>
              </a:ext>
            </a:extLst>
          </p:cNvPr>
          <p:cNvSpPr/>
          <p:nvPr/>
        </p:nvSpPr>
        <p:spPr>
          <a:xfrm>
            <a:off x="4756521" y="1075311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E2202-070E-40A4-CD41-AB399C7D5382}"/>
              </a:ext>
            </a:extLst>
          </p:cNvPr>
          <p:cNvSpPr/>
          <p:nvPr/>
        </p:nvSpPr>
        <p:spPr>
          <a:xfrm>
            <a:off x="4168943" y="1147703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52486-A57F-E0BF-4965-7BD7ED7D4A39}"/>
              </a:ext>
            </a:extLst>
          </p:cNvPr>
          <p:cNvSpPr/>
          <p:nvPr/>
        </p:nvSpPr>
        <p:spPr>
          <a:xfrm>
            <a:off x="3957012" y="108340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584925-8F61-13EA-FE7F-9FA8B3E0ADF5}"/>
              </a:ext>
            </a:extLst>
          </p:cNvPr>
          <p:cNvCxnSpPr>
            <a:cxnSpLocks/>
          </p:cNvCxnSpPr>
          <p:nvPr/>
        </p:nvCxnSpPr>
        <p:spPr>
          <a:xfrm>
            <a:off x="4548393" y="879676"/>
            <a:ext cx="0" cy="506927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C742F5-CC93-0DB0-9E65-0484E2C6CC4A}"/>
              </a:ext>
            </a:extLst>
          </p:cNvPr>
          <p:cNvCxnSpPr>
            <a:cxnSpLocks/>
          </p:cNvCxnSpPr>
          <p:nvPr/>
        </p:nvCxnSpPr>
        <p:spPr>
          <a:xfrm>
            <a:off x="4842847" y="1144503"/>
            <a:ext cx="0" cy="480444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01E0AE-A7B3-DBDF-2F80-94FB8BB44448}"/>
              </a:ext>
            </a:extLst>
          </p:cNvPr>
          <p:cNvCxnSpPr>
            <a:cxnSpLocks/>
          </p:cNvCxnSpPr>
          <p:nvPr/>
        </p:nvCxnSpPr>
        <p:spPr>
          <a:xfrm>
            <a:off x="4254381" y="1245982"/>
            <a:ext cx="0" cy="4702968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D5BFA6-4BB4-059C-6154-22DC95B95B11}"/>
              </a:ext>
            </a:extLst>
          </p:cNvPr>
          <p:cNvCxnSpPr>
            <a:cxnSpLocks/>
          </p:cNvCxnSpPr>
          <p:nvPr/>
        </p:nvCxnSpPr>
        <p:spPr>
          <a:xfrm>
            <a:off x="5123579" y="1598951"/>
            <a:ext cx="0" cy="434999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17A552-5749-3658-499A-477267B70C5D}"/>
              </a:ext>
            </a:extLst>
          </p:cNvPr>
          <p:cNvSpPr/>
          <p:nvPr/>
        </p:nvSpPr>
        <p:spPr>
          <a:xfrm>
            <a:off x="5039634" y="149989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005BF9-DD04-75A8-5122-6C7BE29D840E}"/>
              </a:ext>
            </a:extLst>
          </p:cNvPr>
          <p:cNvCxnSpPr>
            <a:cxnSpLocks/>
          </p:cNvCxnSpPr>
          <p:nvPr/>
        </p:nvCxnSpPr>
        <p:spPr>
          <a:xfrm>
            <a:off x="4045719" y="1177348"/>
            <a:ext cx="2417" cy="477160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9C49AA-2BA7-D8ED-E2DB-6A450BEF6D1D}"/>
              </a:ext>
            </a:extLst>
          </p:cNvPr>
          <p:cNvCxnSpPr>
            <a:cxnSpLocks/>
          </p:cNvCxnSpPr>
          <p:nvPr/>
        </p:nvCxnSpPr>
        <p:spPr>
          <a:xfrm>
            <a:off x="3974918" y="1898748"/>
            <a:ext cx="768" cy="405020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6E95EE1-0811-A377-B35B-8A034AA47CFD}"/>
              </a:ext>
            </a:extLst>
          </p:cNvPr>
          <p:cNvSpPr/>
          <p:nvPr/>
        </p:nvSpPr>
        <p:spPr>
          <a:xfrm>
            <a:off x="3883037" y="180730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D42BCD-F6B9-0FDE-8134-8A310272368F}"/>
              </a:ext>
            </a:extLst>
          </p:cNvPr>
          <p:cNvCxnSpPr>
            <a:cxnSpLocks/>
          </p:cNvCxnSpPr>
          <p:nvPr/>
        </p:nvCxnSpPr>
        <p:spPr>
          <a:xfrm>
            <a:off x="3899411" y="2081628"/>
            <a:ext cx="0" cy="386732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1313B73-34E5-264E-5DD6-6A299F591080}"/>
              </a:ext>
            </a:extLst>
          </p:cNvPr>
          <p:cNvSpPr/>
          <p:nvPr/>
        </p:nvSpPr>
        <p:spPr>
          <a:xfrm>
            <a:off x="3809584" y="1977694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E92F4C-5A9D-B857-6139-113A872683B9}"/>
              </a:ext>
            </a:extLst>
          </p:cNvPr>
          <p:cNvSpPr/>
          <p:nvPr/>
        </p:nvSpPr>
        <p:spPr>
          <a:xfrm>
            <a:off x="3743937" y="2827800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37717F6-2C9A-6BF3-DFDD-46C8E08DA2E2}"/>
              </a:ext>
            </a:extLst>
          </p:cNvPr>
          <p:cNvCxnSpPr>
            <a:cxnSpLocks/>
          </p:cNvCxnSpPr>
          <p:nvPr/>
        </p:nvCxnSpPr>
        <p:spPr>
          <a:xfrm flipH="1">
            <a:off x="3824574" y="2931734"/>
            <a:ext cx="0" cy="301721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114097BA-A491-69FF-E4CE-3B726F01DF09}"/>
              </a:ext>
            </a:extLst>
          </p:cNvPr>
          <p:cNvSpPr/>
          <p:nvPr/>
        </p:nvSpPr>
        <p:spPr>
          <a:xfrm>
            <a:off x="5950262" y="749212"/>
            <a:ext cx="2143593" cy="659863"/>
          </a:xfrm>
          <a:prstGeom prst="borderCallout2">
            <a:avLst>
              <a:gd name="adj1" fmla="val 42603"/>
              <a:gd name="adj2" fmla="val -3088"/>
              <a:gd name="adj3" fmla="val 13897"/>
              <a:gd name="adj4" fmla="val -19814"/>
              <a:gd name="adj5" fmla="val 17839"/>
              <a:gd name="adj6" fmla="val -61352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Tungsten</a:t>
            </a:r>
            <a:r>
              <a:rPr lang="en-US" sz="1600" dirty="0">
                <a:solidFill>
                  <a:schemeClr val="tx1"/>
                </a:solidFill>
              </a:rPr>
              <a:t> is too brittle for airplane wings</a:t>
            </a:r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B92C0EB5-3DFF-0F46-34B5-175FC00C93FD}"/>
              </a:ext>
            </a:extLst>
          </p:cNvPr>
          <p:cNvSpPr/>
          <p:nvPr/>
        </p:nvSpPr>
        <p:spPr>
          <a:xfrm>
            <a:off x="5950262" y="1758723"/>
            <a:ext cx="2143593" cy="401852"/>
          </a:xfrm>
          <a:prstGeom prst="borderCallout2">
            <a:avLst>
              <a:gd name="adj1" fmla="val 16885"/>
              <a:gd name="adj2" fmla="val -5536"/>
              <a:gd name="adj3" fmla="val -119230"/>
              <a:gd name="adj4" fmla="val -19114"/>
              <a:gd name="adj5" fmla="val -148175"/>
              <a:gd name="adj6" fmla="val -42821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Rhenium</a:t>
            </a:r>
            <a:r>
              <a:rPr lang="en-US" sz="1600" dirty="0">
                <a:solidFill>
                  <a:schemeClr val="tx1"/>
                </a:solidFill>
              </a:rPr>
              <a:t> is very rare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F8EB7AF6-6AF1-9780-1605-E0C6A60D5B1E}"/>
              </a:ext>
            </a:extLst>
          </p:cNvPr>
          <p:cNvSpPr/>
          <p:nvPr/>
        </p:nvSpPr>
        <p:spPr>
          <a:xfrm>
            <a:off x="1675628" y="652072"/>
            <a:ext cx="1646010" cy="847827"/>
          </a:xfrm>
          <a:prstGeom prst="borderCallout2">
            <a:avLst>
              <a:gd name="adj1" fmla="val 39981"/>
              <a:gd name="adj2" fmla="val 105092"/>
              <a:gd name="adj3" fmla="val 34298"/>
              <a:gd name="adj4" fmla="val 127593"/>
              <a:gd name="adj5" fmla="val 58301"/>
              <a:gd name="adj6" fmla="val 143219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Rutherfordium</a:t>
            </a:r>
            <a:r>
              <a:rPr lang="en-US" sz="1600" dirty="0">
                <a:solidFill>
                  <a:schemeClr val="tx1"/>
                </a:solidFill>
              </a:rPr>
              <a:t> has a half-life of 48 </a:t>
            </a:r>
            <a:r>
              <a:rPr lang="en-US" sz="1600" i="1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83F542BF-D529-C0B1-4668-39129DFBB80E}"/>
              </a:ext>
            </a:extLst>
          </p:cNvPr>
          <p:cNvSpPr/>
          <p:nvPr/>
        </p:nvSpPr>
        <p:spPr>
          <a:xfrm>
            <a:off x="1675628" y="1738587"/>
            <a:ext cx="1646010" cy="661094"/>
          </a:xfrm>
          <a:prstGeom prst="borderCallout2">
            <a:avLst>
              <a:gd name="adj1" fmla="val 19648"/>
              <a:gd name="adj2" fmla="val 106003"/>
              <a:gd name="adj3" fmla="val -9594"/>
              <a:gd name="adj4" fmla="val 135334"/>
              <a:gd name="adj5" fmla="val -72629"/>
              <a:gd name="adj6" fmla="val 156114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Tantalum</a:t>
            </a:r>
            <a:r>
              <a:rPr lang="en-US" sz="1600" dirty="0">
                <a:solidFill>
                  <a:schemeClr val="tx1"/>
                </a:solidFill>
              </a:rPr>
              <a:t> is 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conflict resource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C1A8D74E-08BF-4BF8-8187-BA1125B727CB}"/>
              </a:ext>
            </a:extLst>
          </p:cNvPr>
          <p:cNvSpPr/>
          <p:nvPr/>
        </p:nvSpPr>
        <p:spPr>
          <a:xfrm>
            <a:off x="5950262" y="2408701"/>
            <a:ext cx="2143593" cy="401852"/>
          </a:xfrm>
          <a:prstGeom prst="borderCallout2">
            <a:avLst>
              <a:gd name="adj1" fmla="val 22480"/>
              <a:gd name="adj2" fmla="val -4137"/>
              <a:gd name="adj3" fmla="val -106174"/>
              <a:gd name="adj4" fmla="val -14918"/>
              <a:gd name="adj5" fmla="val -200399"/>
              <a:gd name="adj6" fmla="val -37227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Osmium</a:t>
            </a:r>
            <a:r>
              <a:rPr lang="en-US" sz="1600" dirty="0">
                <a:solidFill>
                  <a:schemeClr val="tx1"/>
                </a:solidFill>
              </a:rPr>
              <a:t> is </a:t>
            </a:r>
            <a:r>
              <a:rPr lang="en-US" sz="1600" i="1" dirty="0">
                <a:solidFill>
                  <a:schemeClr val="tx1"/>
                </a:solidFill>
              </a:rPr>
              <a:t>ultra</a:t>
            </a:r>
            <a:r>
              <a:rPr lang="en-US" sz="1600" dirty="0">
                <a:solidFill>
                  <a:schemeClr val="tx1"/>
                </a:solidFill>
              </a:rPr>
              <a:t> rare</a:t>
            </a:r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8C3096AD-F738-1933-F371-98D72B49FBC5}"/>
              </a:ext>
            </a:extLst>
          </p:cNvPr>
          <p:cNvSpPr/>
          <p:nvPr/>
        </p:nvSpPr>
        <p:spPr>
          <a:xfrm>
            <a:off x="5343057" y="3099068"/>
            <a:ext cx="2750798" cy="659863"/>
          </a:xfrm>
          <a:prstGeom prst="borderCallout2">
            <a:avLst>
              <a:gd name="adj1" fmla="val -8511"/>
              <a:gd name="adj2" fmla="val 6003"/>
              <a:gd name="adj3" fmla="val -132628"/>
              <a:gd name="adj4" fmla="val -16667"/>
              <a:gd name="adj5" fmla="val -176392"/>
              <a:gd name="adj6" fmla="val -4710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Hafnium</a:t>
            </a:r>
            <a:r>
              <a:rPr lang="en-US" sz="1600" dirty="0">
                <a:solidFill>
                  <a:schemeClr val="tx1"/>
                </a:solidFill>
              </a:rPr>
              <a:t> spontaneously combusts when exposed to air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E24F5E36-FB97-0B77-5459-677A6C90E18C}"/>
              </a:ext>
            </a:extLst>
          </p:cNvPr>
          <p:cNvSpPr/>
          <p:nvPr/>
        </p:nvSpPr>
        <p:spPr>
          <a:xfrm>
            <a:off x="822427" y="2767905"/>
            <a:ext cx="2499211" cy="1211984"/>
          </a:xfrm>
          <a:prstGeom prst="borderCallout2">
            <a:avLst>
              <a:gd name="adj1" fmla="val 9753"/>
              <a:gd name="adj2" fmla="val 102404"/>
              <a:gd name="adj3" fmla="val -19489"/>
              <a:gd name="adj4" fmla="val 106844"/>
              <a:gd name="adj5" fmla="val -54695"/>
              <a:gd name="adj6" fmla="val 12162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Zirconium</a:t>
            </a:r>
            <a:r>
              <a:rPr lang="en-US" sz="1600" dirty="0">
                <a:solidFill>
                  <a:schemeClr val="tx1"/>
                </a:solidFill>
              </a:rPr>
              <a:t> reacts with water at high temperatures </a:t>
            </a:r>
            <a:r>
              <a:rPr lang="en-US" sz="1600" dirty="0">
                <a:solidFill>
                  <a:srgbClr val="FF0000"/>
                </a:solidFill>
              </a:rPr>
              <a:t>At Mach 3 airplane skin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temperatures reach 900 °C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9235EBA9-4E1B-1C8F-A242-C20FE09F7C35}"/>
              </a:ext>
            </a:extLst>
          </p:cNvPr>
          <p:cNvSpPr/>
          <p:nvPr/>
        </p:nvSpPr>
        <p:spPr>
          <a:xfrm>
            <a:off x="5343057" y="4160656"/>
            <a:ext cx="2750798" cy="659863"/>
          </a:xfrm>
          <a:prstGeom prst="borderCallout2">
            <a:avLst>
              <a:gd name="adj1" fmla="val -8511"/>
              <a:gd name="adj2" fmla="val 6003"/>
              <a:gd name="adj3" fmla="val -148530"/>
              <a:gd name="adj4" fmla="val -24569"/>
              <a:gd name="adj5" fmla="val -183207"/>
              <a:gd name="adj6" fmla="val -5146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Titanium</a:t>
            </a:r>
            <a:r>
              <a:rPr lang="en-US" sz="1600" dirty="0">
                <a:solidFill>
                  <a:schemeClr val="tx1"/>
                </a:solidFill>
              </a:rPr>
              <a:t> has excellent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</a:rPr>
              <a:t>ductility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u="sng" dirty="0">
                <a:solidFill>
                  <a:schemeClr val="tx1"/>
                </a:solidFill>
              </a:rPr>
              <a:t>strength</a:t>
            </a:r>
            <a:r>
              <a:rPr lang="en-US" sz="16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E9D20-C68C-7B9D-8127-8FD3ADB39F6E}"/>
              </a:ext>
            </a:extLst>
          </p:cNvPr>
          <p:cNvSpPr txBox="1"/>
          <p:nvPr/>
        </p:nvSpPr>
        <p:spPr>
          <a:xfrm>
            <a:off x="1003555" y="4820519"/>
            <a:ext cx="2207642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material should we use to build a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supersonic airplane?</a:t>
            </a:r>
          </a:p>
        </p:txBody>
      </p:sp>
    </p:spTree>
    <p:extLst>
      <p:ext uri="{BB962C8B-B14F-4D97-AF65-F5344CB8AC3E}">
        <p14:creationId xmlns:p14="http://schemas.microsoft.com/office/powerpoint/2010/main" val="28014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9" grpId="0" animBg="1"/>
      <p:bldP spid="33" grpId="0" animBg="1"/>
      <p:bldP spid="36" grpId="0" animBg="1"/>
      <p:bldP spid="38" grpId="0" animBg="1"/>
      <p:bldP spid="3" grpId="0" animBg="1"/>
      <p:bldP spid="4" grpId="0" animBg="1"/>
      <p:bldP spid="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42344-785A-DAF4-9737-0A1AD9DD89CA}"/>
              </a:ext>
            </a:extLst>
          </p:cNvPr>
          <p:cNvSpPr/>
          <p:nvPr/>
        </p:nvSpPr>
        <p:spPr>
          <a:xfrm>
            <a:off x="1983581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92983-B282-9916-489A-7BA337AFA281}"/>
              </a:ext>
            </a:extLst>
          </p:cNvPr>
          <p:cNvSpPr/>
          <p:nvPr/>
        </p:nvSpPr>
        <p:spPr>
          <a:xfrm>
            <a:off x="2486025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204056-5377-401D-16C1-EE21F5A189C1}"/>
              </a:ext>
            </a:extLst>
          </p:cNvPr>
          <p:cNvSpPr/>
          <p:nvPr/>
        </p:nvSpPr>
        <p:spPr>
          <a:xfrm>
            <a:off x="3357563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1AF805-A83E-6831-3698-C8186E700DC4}"/>
              </a:ext>
            </a:extLst>
          </p:cNvPr>
          <p:cNvSpPr/>
          <p:nvPr/>
        </p:nvSpPr>
        <p:spPr>
          <a:xfrm>
            <a:off x="978691" y="3467100"/>
            <a:ext cx="230981" cy="162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33AAB2-70F6-6EE9-E787-CD4BB7EF036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8868" y="5088732"/>
            <a:ext cx="5314" cy="860218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777F15-2D82-9D01-0AD6-6C645E4E9C3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099071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AAB956-0641-C05A-1274-06F8AA173B2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601515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473053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5E8D3B28-3D4A-327A-D4E4-71EA7669F383}"/>
              </a:ext>
            </a:extLst>
          </p:cNvPr>
          <p:cNvSpPr/>
          <p:nvPr/>
        </p:nvSpPr>
        <p:spPr>
          <a:xfrm>
            <a:off x="1522490" y="1095300"/>
            <a:ext cx="2262526" cy="1018313"/>
          </a:xfrm>
          <a:prstGeom prst="borderCallout2">
            <a:avLst>
              <a:gd name="adj1" fmla="val 28071"/>
              <a:gd name="adj2" fmla="val -3088"/>
              <a:gd name="adj3" fmla="val 56352"/>
              <a:gd name="adj4" fmla="val -13434"/>
              <a:gd name="adj5" fmla="val 221563"/>
              <a:gd name="adj6" fmla="val -18644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Beryllium</a:t>
            </a:r>
            <a:r>
              <a:rPr lang="en-US" sz="1600" dirty="0">
                <a:solidFill>
                  <a:schemeClr val="tx1"/>
                </a:solidFill>
              </a:rPr>
              <a:t> is 50% stronger than steel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Liquid-fuel rockets use nozzles of pure beryllium</a:t>
            </a:r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05BAA0D1-3CF8-356C-5EAE-4C84084636AE}"/>
              </a:ext>
            </a:extLst>
          </p:cNvPr>
          <p:cNvSpPr/>
          <p:nvPr/>
        </p:nvSpPr>
        <p:spPr>
          <a:xfrm>
            <a:off x="2214562" y="2410688"/>
            <a:ext cx="2357438" cy="795920"/>
          </a:xfrm>
          <a:prstGeom prst="borderCallout2">
            <a:avLst>
              <a:gd name="adj1" fmla="val 45021"/>
              <a:gd name="adj2" fmla="val -3406"/>
              <a:gd name="adj3" fmla="val 83185"/>
              <a:gd name="adj4" fmla="val -17344"/>
              <a:gd name="adj5" fmla="val 179967"/>
              <a:gd name="adj6" fmla="val -6118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Europium</a:t>
            </a:r>
            <a:r>
              <a:rPr lang="en-US" sz="1600" dirty="0">
                <a:solidFill>
                  <a:schemeClr val="tx1"/>
                </a:solidFill>
              </a:rPr>
              <a:t> is used to identify counterfeit Euros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1A8768F-1151-830E-BEA9-F5E41A98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283" y="948878"/>
            <a:ext cx="2804367" cy="1461810"/>
          </a:xfrm>
          <a:prstGeom prst="rect">
            <a:avLst/>
          </a:prstGeom>
        </p:spPr>
      </p:pic>
      <p:sp>
        <p:nvSpPr>
          <p:cNvPr id="34" name="Callout: Bent Line 33">
            <a:extLst>
              <a:ext uri="{FF2B5EF4-FFF2-40B4-BE49-F238E27FC236}">
                <a16:creationId xmlns:a16="http://schemas.microsoft.com/office/drawing/2014/main" id="{68099D30-6666-075B-84C2-B885A45A495F}"/>
              </a:ext>
            </a:extLst>
          </p:cNvPr>
          <p:cNvSpPr/>
          <p:nvPr/>
        </p:nvSpPr>
        <p:spPr>
          <a:xfrm>
            <a:off x="4376739" y="3395009"/>
            <a:ext cx="1724258" cy="795920"/>
          </a:xfrm>
          <a:prstGeom prst="borderCallout2">
            <a:avLst>
              <a:gd name="adj1" fmla="val 45021"/>
              <a:gd name="adj2" fmla="val -3406"/>
              <a:gd name="adj3" fmla="val 19150"/>
              <a:gd name="adj4" fmla="val -62491"/>
              <a:gd name="adj5" fmla="val 72615"/>
              <a:gd name="adj6" fmla="val -9206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Ytterbium</a:t>
            </a:r>
            <a:r>
              <a:rPr lang="en-US" sz="1600" dirty="0">
                <a:solidFill>
                  <a:schemeClr val="tx1"/>
                </a:solidFill>
              </a:rPr>
              <a:t> is used to make </a:t>
            </a:r>
            <a:r>
              <a:rPr lang="en-US" sz="1600" i="1" dirty="0">
                <a:solidFill>
                  <a:schemeClr val="tx1"/>
                </a:solidFill>
              </a:rPr>
              <a:t>flexible</a:t>
            </a:r>
            <a:r>
              <a:rPr lang="en-US" sz="1600" dirty="0">
                <a:solidFill>
                  <a:schemeClr val="tx1"/>
                </a:solidFill>
              </a:rPr>
              <a:t> (fiber) </a:t>
            </a:r>
            <a:r>
              <a:rPr lang="en-US" sz="1600" u="sng" dirty="0">
                <a:solidFill>
                  <a:schemeClr val="tx1"/>
                </a:solidFill>
              </a:rPr>
              <a:t>lasers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7943CB7-DA83-710B-F4D3-94D718F49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937" y="2582987"/>
            <a:ext cx="2340869" cy="1588011"/>
          </a:xfrm>
          <a:prstGeom prst="rect">
            <a:avLst/>
          </a:prstGeom>
        </p:spPr>
      </p:pic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1D6F9226-3508-B960-F674-811C3C71EFAC}"/>
              </a:ext>
            </a:extLst>
          </p:cNvPr>
          <p:cNvSpPr/>
          <p:nvPr/>
        </p:nvSpPr>
        <p:spPr>
          <a:xfrm>
            <a:off x="4376739" y="4559803"/>
            <a:ext cx="1724258" cy="795920"/>
          </a:xfrm>
          <a:prstGeom prst="borderCallout2">
            <a:avLst>
              <a:gd name="adj1" fmla="val 45021"/>
              <a:gd name="adj2" fmla="val -4710"/>
              <a:gd name="adj3" fmla="val -17576"/>
              <a:gd name="adj4" fmla="val -32498"/>
              <a:gd name="adj5" fmla="val 2930"/>
              <a:gd name="adj6" fmla="val -4381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Einsteinium</a:t>
            </a:r>
            <a:r>
              <a:rPr lang="en-US" sz="1600" dirty="0">
                <a:solidFill>
                  <a:schemeClr val="tx1"/>
                </a:solidFill>
              </a:rPr>
              <a:t> produces 1000W of heat per gram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8F425F7-AAAD-9EC0-8DAD-38033C1A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266" y="4559019"/>
            <a:ext cx="1201185" cy="17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5" grpId="0" animBg="1"/>
      <p:bldP spid="26" grpId="0" animBg="1"/>
      <p:bldP spid="34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Python Built-In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323228-EFD4-891C-852F-2C4EF885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80" y="1318681"/>
            <a:ext cx="5886450" cy="51339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377A65-858E-B4BB-54DF-E03E971301CA}"/>
              </a:ext>
            </a:extLst>
          </p:cNvPr>
          <p:cNvSpPr/>
          <p:nvPr/>
        </p:nvSpPr>
        <p:spPr>
          <a:xfrm>
            <a:off x="3797980" y="3552670"/>
            <a:ext cx="1264444" cy="65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E2DDD5-943C-0F3E-B9E9-409BDECB7C8B}"/>
              </a:ext>
            </a:extLst>
          </p:cNvPr>
          <p:cNvSpPr/>
          <p:nvPr/>
        </p:nvSpPr>
        <p:spPr>
          <a:xfrm>
            <a:off x="3797980" y="4244717"/>
            <a:ext cx="1264444" cy="65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6F855-A062-B886-BD3A-6FE336A3412F}"/>
              </a:ext>
            </a:extLst>
          </p:cNvPr>
          <p:cNvSpPr/>
          <p:nvPr/>
        </p:nvSpPr>
        <p:spPr>
          <a:xfrm>
            <a:off x="5480470" y="4239720"/>
            <a:ext cx="1264444" cy="65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588F4-6604-655F-879E-6A66CA4CE3DC}"/>
              </a:ext>
            </a:extLst>
          </p:cNvPr>
          <p:cNvSpPr/>
          <p:nvPr/>
        </p:nvSpPr>
        <p:spPr>
          <a:xfrm>
            <a:off x="5480470" y="4928472"/>
            <a:ext cx="1264444" cy="65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BB892-C600-EEC0-8565-29719A533A51}"/>
              </a:ext>
            </a:extLst>
          </p:cNvPr>
          <p:cNvSpPr/>
          <p:nvPr/>
        </p:nvSpPr>
        <p:spPr>
          <a:xfrm>
            <a:off x="5480470" y="5624719"/>
            <a:ext cx="1264444" cy="65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50C11-28D4-6A3C-674C-2D760383C305}"/>
              </a:ext>
            </a:extLst>
          </p:cNvPr>
          <p:cNvSpPr txBox="1"/>
          <p:nvPr/>
        </p:nvSpPr>
        <p:spPr>
          <a:xfrm>
            <a:off x="487184" y="4984231"/>
            <a:ext cx="209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you can use </a:t>
            </a:r>
            <a:r>
              <a:rPr lang="en-US" b="1" dirty="0">
                <a:solidFill>
                  <a:srgbClr val="FF0000"/>
                </a:solidFill>
              </a:rPr>
              <a:t>enumerate()</a:t>
            </a:r>
            <a:r>
              <a:rPr lang="en-US" dirty="0">
                <a:solidFill>
                  <a:srgbClr val="FF0000"/>
                </a:solidFill>
              </a:rPr>
              <a:t> with all of these data 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FF15C-4BBC-17B6-438B-932EC96C0D57}"/>
              </a:ext>
            </a:extLst>
          </p:cNvPr>
          <p:cNvSpPr txBox="1"/>
          <p:nvPr/>
        </p:nvSpPr>
        <p:spPr>
          <a:xfrm>
            <a:off x="6961334" y="4343423"/>
            <a:ext cx="1155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5588B"/>
                </a:solidFill>
              </a:rPr>
              <a:t>Only</a:t>
            </a:r>
          </a:p>
          <a:p>
            <a:pPr algn="ctr"/>
            <a:r>
              <a:rPr lang="en-US" dirty="0">
                <a:solidFill>
                  <a:srgbClr val="45588B"/>
                </a:solidFill>
              </a:rPr>
              <a:t>sequence types support </a:t>
            </a:r>
            <a:r>
              <a:rPr lang="en-US" b="1" dirty="0">
                <a:solidFill>
                  <a:srgbClr val="45588B"/>
                </a:solidFill>
              </a:rPr>
              <a:t>indexed [] </a:t>
            </a:r>
            <a:r>
              <a:rPr lang="en-US" dirty="0">
                <a:solidFill>
                  <a:srgbClr val="45588B"/>
                </a:solidFill>
              </a:rPr>
              <a:t>access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03EBF-2815-46DC-BC37-09583409AC28}"/>
              </a:ext>
            </a:extLst>
          </p:cNvPr>
          <p:cNvSpPr/>
          <p:nvPr/>
        </p:nvSpPr>
        <p:spPr>
          <a:xfrm>
            <a:off x="5276541" y="4137285"/>
            <a:ext cx="3013023" cy="2241029"/>
          </a:xfrm>
          <a:prstGeom prst="rect">
            <a:avLst/>
          </a:prstGeom>
          <a:noFill/>
          <a:ln w="28575">
            <a:solidFill>
              <a:srgbClr val="45588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4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Energetic is Einsteinium?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FD772-4A3A-CCE3-53D6-4845A05C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66" y="4559019"/>
            <a:ext cx="1201185" cy="1770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6801F-AD4C-1836-62A0-58C14D58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5" y="1950358"/>
            <a:ext cx="3911525" cy="2200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7A82F-8F0A-A72E-18EC-DA03C1807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26" y="1956211"/>
            <a:ext cx="3901117" cy="2194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AC54C-9F0C-8108-7E47-BAD37947B3A1}"/>
              </a:ext>
            </a:extLst>
          </p:cNvPr>
          <p:cNvSpPr txBox="1"/>
          <p:nvPr/>
        </p:nvSpPr>
        <p:spPr>
          <a:xfrm>
            <a:off x="4376739" y="4551524"/>
            <a:ext cx="1724258" cy="83099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Einsteinium</a:t>
            </a:r>
            <a:r>
              <a:rPr lang="en-US" b="0" dirty="0">
                <a:solidFill>
                  <a:schemeClr val="tx1"/>
                </a:solidFill>
              </a:rPr>
              <a:t> produces 1000W of heat per 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CC1E-021F-87D6-A678-E6158F9639DB}"/>
              </a:ext>
            </a:extLst>
          </p:cNvPr>
          <p:cNvSpPr txBox="1"/>
          <p:nvPr/>
        </p:nvSpPr>
        <p:spPr>
          <a:xfrm>
            <a:off x="1872158" y="1508275"/>
            <a:ext cx="16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oz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61581-3205-A155-A117-9211C3115701}"/>
              </a:ext>
            </a:extLst>
          </p:cNvPr>
          <p:cNvSpPr txBox="1"/>
          <p:nvPr/>
        </p:nvSpPr>
        <p:spPr>
          <a:xfrm>
            <a:off x="6066235" y="1508275"/>
            <a:ext cx="16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190 hp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8814-DCB5-9FFE-8005-F47E299B9748}"/>
                  </a:ext>
                </a:extLst>
              </p:cNvPr>
              <p:cNvSpPr txBox="1"/>
              <p:nvPr/>
            </p:nvSpPr>
            <p:spPr>
              <a:xfrm>
                <a:off x="628650" y="4687226"/>
                <a:ext cx="3363485" cy="574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28.35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𝑜𝑧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141.7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8814-DCB5-9FFE-8005-F47E299B9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87226"/>
                <a:ext cx="3363485" cy="574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477F4-FF41-430C-CBF2-2E1AB04D1793}"/>
                  </a:ext>
                </a:extLst>
              </p:cNvPr>
              <p:cNvSpPr txBox="1"/>
              <p:nvPr/>
            </p:nvSpPr>
            <p:spPr>
              <a:xfrm>
                <a:off x="720886" y="5535486"/>
                <a:ext cx="317901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141.7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1.34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=190.02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477F4-FF41-430C-CBF2-2E1AB04D1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6" y="5535486"/>
                <a:ext cx="317901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327A204-4C5E-E21B-37E9-AEC80745FD54}"/>
              </a:ext>
            </a:extLst>
          </p:cNvPr>
          <p:cNvSpPr/>
          <p:nvPr/>
        </p:nvSpPr>
        <p:spPr>
          <a:xfrm>
            <a:off x="2488367" y="1566472"/>
            <a:ext cx="46469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6A3D88-09B1-7C48-531B-E308CB789E07}"/>
              </a:ext>
            </a:extLst>
          </p:cNvPr>
          <p:cNvSpPr/>
          <p:nvPr/>
        </p:nvSpPr>
        <p:spPr>
          <a:xfrm>
            <a:off x="628650" y="4672236"/>
            <a:ext cx="46469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01793B-5B57-BA97-D3D2-D98BAE8188E3}"/>
              </a:ext>
            </a:extLst>
          </p:cNvPr>
          <p:cNvSpPr/>
          <p:nvPr/>
        </p:nvSpPr>
        <p:spPr>
          <a:xfrm>
            <a:off x="2883732" y="5701005"/>
            <a:ext cx="101616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D4317-036F-0C00-EF65-0DDB0D1763EB}"/>
              </a:ext>
            </a:extLst>
          </p:cNvPr>
          <p:cNvSpPr/>
          <p:nvPr/>
        </p:nvSpPr>
        <p:spPr>
          <a:xfrm>
            <a:off x="6397601" y="1566472"/>
            <a:ext cx="101616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7183769-914D-4CE7-E8DA-896038078CAC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628651" y="1693889"/>
            <a:ext cx="1859717" cy="3105764"/>
          </a:xfrm>
          <a:prstGeom prst="bentConnector3">
            <a:avLst>
              <a:gd name="adj1" fmla="val 11229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929521D-21BD-20E3-0025-33447A05A51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899897" y="1693889"/>
            <a:ext cx="2497704" cy="4134533"/>
          </a:xfrm>
          <a:prstGeom prst="bentConnector3">
            <a:avLst>
              <a:gd name="adj1" fmla="val 1849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99CDAB9-C4BE-2CE7-64C8-8255BF4A12E1}"/>
              </a:ext>
            </a:extLst>
          </p:cNvPr>
          <p:cNvSpPr/>
          <p:nvPr/>
        </p:nvSpPr>
        <p:spPr>
          <a:xfrm>
            <a:off x="5310817" y="4852461"/>
            <a:ext cx="670258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B97855-6AB0-AFAD-795B-CFD294F82F80}"/>
              </a:ext>
            </a:extLst>
          </p:cNvPr>
          <p:cNvSpPr/>
          <p:nvPr/>
        </p:nvSpPr>
        <p:spPr>
          <a:xfrm>
            <a:off x="2226038" y="4672235"/>
            <a:ext cx="547141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D650717-BB58-50FD-1AE7-BC824CDDA9B7}"/>
              </a:ext>
            </a:extLst>
          </p:cNvPr>
          <p:cNvCxnSpPr>
            <a:cxnSpLocks/>
            <a:stCxn id="24" idx="3"/>
            <a:endCxn id="25" idx="0"/>
          </p:cNvCxnSpPr>
          <p:nvPr/>
        </p:nvCxnSpPr>
        <p:spPr>
          <a:xfrm flipH="1" flipV="1">
            <a:off x="2499609" y="4672235"/>
            <a:ext cx="3481466" cy="307643"/>
          </a:xfrm>
          <a:prstGeom prst="bentConnector4">
            <a:avLst>
              <a:gd name="adj1" fmla="val -6566"/>
              <a:gd name="adj2" fmla="val 17430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8D9D61-E24F-D312-C310-4B946DF939DD}"/>
              </a:ext>
            </a:extLst>
          </p:cNvPr>
          <p:cNvSpPr txBox="1"/>
          <p:nvPr/>
        </p:nvSpPr>
        <p:spPr>
          <a:xfrm>
            <a:off x="7055812" y="3719289"/>
            <a:ext cx="176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2019 Mazda Miata</a:t>
            </a:r>
          </a:p>
        </p:txBody>
      </p:sp>
    </p:spTree>
    <p:extLst>
      <p:ext uri="{BB962C8B-B14F-4D97-AF65-F5344CB8AC3E}">
        <p14:creationId xmlns:p14="http://schemas.microsoft.com/office/powerpoint/2010/main" val="31490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DATA.GOV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286000" y="13368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https://catalog.data.gov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C665AF-2314-4EB7-2A2A-0D23187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70" y="1918659"/>
            <a:ext cx="5542059" cy="4574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BB0270-39B5-ED75-068C-49C1DC747872}"/>
              </a:ext>
            </a:extLst>
          </p:cNvPr>
          <p:cNvSpPr/>
          <p:nvPr/>
        </p:nvSpPr>
        <p:spPr>
          <a:xfrm>
            <a:off x="3415276" y="2825646"/>
            <a:ext cx="3165406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982E65-9947-BABB-C2A2-D60569403896}"/>
              </a:ext>
            </a:extLst>
          </p:cNvPr>
          <p:cNvSpPr/>
          <p:nvPr/>
        </p:nvSpPr>
        <p:spPr>
          <a:xfrm>
            <a:off x="1948738" y="2372192"/>
            <a:ext cx="412213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7ABB5EF-B618-9350-2EED-809611EC2295}"/>
              </a:ext>
            </a:extLst>
          </p:cNvPr>
          <p:cNvCxnSpPr/>
          <p:nvPr/>
        </p:nvCxnSpPr>
        <p:spPr>
          <a:xfrm>
            <a:off x="2383436" y="2495862"/>
            <a:ext cx="1031840" cy="44970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6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Amazon Open Data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25698-9985-35F2-1BB9-7E192CE1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0" y="2008526"/>
            <a:ext cx="7742420" cy="4074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286000" y="12843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https://registry.opendata.aws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B74902-0A31-3294-22CE-BBB41599CFDC}"/>
              </a:ext>
            </a:extLst>
          </p:cNvPr>
          <p:cNvSpPr/>
          <p:nvPr/>
        </p:nvSpPr>
        <p:spPr>
          <a:xfrm>
            <a:off x="700790" y="4557010"/>
            <a:ext cx="3009276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Kaggle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106118" y="1284367"/>
            <a:ext cx="493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https://www.kaggle.com/datasets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2644F-32A4-0EEA-AABD-C23F7698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26" y="1865746"/>
            <a:ext cx="6383548" cy="4777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9D2FEB-056E-7827-5D20-11D679D281E5}"/>
              </a:ext>
            </a:extLst>
          </p:cNvPr>
          <p:cNvSpPr/>
          <p:nvPr/>
        </p:nvSpPr>
        <p:spPr>
          <a:xfrm>
            <a:off x="3227899" y="3492708"/>
            <a:ext cx="1568953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0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F40B8-3E4E-D5C7-9F34-32B17F94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90" y="1715220"/>
            <a:ext cx="5807619" cy="24078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EF732A-1703-9458-DBE1-4B4D5794F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595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 an Unknown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3EC362-8001-15C0-01D5-A47D92DF37E6}"/>
                  </a:ext>
                </a:extLst>
              </p:cNvPr>
              <p:cNvSpPr txBox="1"/>
              <p:nvPr/>
            </p:nvSpPr>
            <p:spPr>
              <a:xfrm>
                <a:off x="5659398" y="4635004"/>
                <a:ext cx="1597104" cy="699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𝑛𝑅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3EC362-8001-15C0-01D5-A47D92DF3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398" y="4635004"/>
                <a:ext cx="1597104" cy="699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F10BB9-E7DD-023A-1786-E7E363BAF298}"/>
                  </a:ext>
                </a:extLst>
              </p:cNvPr>
              <p:cNvSpPr txBox="1"/>
              <p:nvPr/>
            </p:nvSpPr>
            <p:spPr>
              <a:xfrm>
                <a:off x="1657238" y="4450338"/>
                <a:ext cx="14233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F10BB9-E7DD-023A-1786-E7E363BA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38" y="4450338"/>
                <a:ext cx="1423338" cy="369332"/>
              </a:xfrm>
              <a:prstGeom prst="rect">
                <a:avLst/>
              </a:prstGeom>
              <a:blipFill>
                <a:blip r:embed="rId4"/>
                <a:stretch>
                  <a:fillRect l="-4721" r="-429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FE4232A-1B98-A13A-02D5-A86B8DDA8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238" y="4912252"/>
            <a:ext cx="1972976" cy="1565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827455-2217-8D60-2B09-69C5FC7E6F8C}"/>
                  </a:ext>
                </a:extLst>
              </p:cNvPr>
              <p:cNvSpPr txBox="1"/>
              <p:nvPr/>
            </p:nvSpPr>
            <p:spPr>
              <a:xfrm>
                <a:off x="5659398" y="5745757"/>
                <a:ext cx="13794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827455-2217-8D60-2B09-69C5FC7E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398" y="5745757"/>
                <a:ext cx="1379480" cy="369332"/>
              </a:xfrm>
              <a:prstGeom prst="rect">
                <a:avLst/>
              </a:prstGeom>
              <a:blipFill>
                <a:blip r:embed="rId6"/>
                <a:stretch>
                  <a:fillRect l="-4405" r="-44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AA85CA-FA13-D02F-18B7-CEF3F1663900}"/>
                  </a:ext>
                </a:extLst>
              </p:cNvPr>
              <p:cNvSpPr txBox="1"/>
              <p:nvPr/>
            </p:nvSpPr>
            <p:spPr>
              <a:xfrm>
                <a:off x="7179352" y="5386538"/>
                <a:ext cx="8124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AA85CA-FA13-D02F-18B7-CEF3F166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352" y="5386538"/>
                <a:ext cx="81246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06F72A97-D005-E4B6-17FB-C61AC0E63692}"/>
              </a:ext>
            </a:extLst>
          </p:cNvPr>
          <p:cNvSpPr/>
          <p:nvPr/>
        </p:nvSpPr>
        <p:spPr>
          <a:xfrm>
            <a:off x="4212236" y="1761344"/>
            <a:ext cx="464695" cy="2923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77D3E5-A696-FD02-48B7-2FA1CAD4C98B}"/>
              </a:ext>
            </a:extLst>
          </p:cNvPr>
          <p:cNvSpPr/>
          <p:nvPr/>
        </p:nvSpPr>
        <p:spPr>
          <a:xfrm>
            <a:off x="2483371" y="2810104"/>
            <a:ext cx="2778177" cy="258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825661-5F91-70AD-1CDB-90337D0A9D2E}"/>
              </a:ext>
            </a:extLst>
          </p:cNvPr>
          <p:cNvSpPr/>
          <p:nvPr/>
        </p:nvSpPr>
        <p:spPr>
          <a:xfrm>
            <a:off x="5737174" y="1863710"/>
            <a:ext cx="661246" cy="184635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59A6FD-07D6-8E56-D5EF-1FA91AD227F3}"/>
              </a:ext>
            </a:extLst>
          </p:cNvPr>
          <p:cNvSpPr/>
          <p:nvPr/>
        </p:nvSpPr>
        <p:spPr>
          <a:xfrm>
            <a:off x="6888956" y="1863710"/>
            <a:ext cx="552450" cy="184635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F57709-7788-4715-F8AA-1F0709B84154}"/>
              </a:ext>
            </a:extLst>
          </p:cNvPr>
          <p:cNvSpPr/>
          <p:nvPr/>
        </p:nvSpPr>
        <p:spPr>
          <a:xfrm>
            <a:off x="4999220" y="3560164"/>
            <a:ext cx="547141" cy="29230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E5F8AD-9A7F-638B-9CD2-50C1F0EDA98B}"/>
              </a:ext>
            </a:extLst>
          </p:cNvPr>
          <p:cNvSpPr/>
          <p:nvPr/>
        </p:nvSpPr>
        <p:spPr>
          <a:xfrm>
            <a:off x="1668190" y="3830742"/>
            <a:ext cx="1015049" cy="29230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D9008-8B63-F640-0081-6C0E9DD15360}"/>
              </a:ext>
            </a:extLst>
          </p:cNvPr>
          <p:cNvSpPr txBox="1"/>
          <p:nvPr/>
        </p:nvSpPr>
        <p:spPr>
          <a:xfrm>
            <a:off x="789580" y="4909701"/>
            <a:ext cx="884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constant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6C0AE-B256-242C-248A-FE2B2DF972A6}"/>
              </a:ext>
            </a:extLst>
          </p:cNvPr>
          <p:cNvSpPr txBox="1"/>
          <p:nvPr/>
        </p:nvSpPr>
        <p:spPr>
          <a:xfrm>
            <a:off x="789580" y="5525037"/>
            <a:ext cx="884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constant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EAE79-0996-7430-1170-8B9F9403E370}"/>
              </a:ext>
            </a:extLst>
          </p:cNvPr>
          <p:cNvSpPr txBox="1"/>
          <p:nvPr/>
        </p:nvSpPr>
        <p:spPr>
          <a:xfrm>
            <a:off x="799215" y="5807312"/>
            <a:ext cx="884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constant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11203C-D5D1-201D-C3EE-A5A2B6C5C745}"/>
              </a:ext>
            </a:extLst>
          </p:cNvPr>
          <p:cNvGrpSpPr/>
          <p:nvPr/>
        </p:nvGrpSpPr>
        <p:grpSpPr>
          <a:xfrm>
            <a:off x="6090166" y="6053304"/>
            <a:ext cx="884419" cy="537992"/>
            <a:chOff x="6090166" y="6053304"/>
            <a:chExt cx="884419" cy="5379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9C7C2B-A89F-0FA3-0209-ACF15FFDF10B}"/>
                </a:ext>
              </a:extLst>
            </p:cNvPr>
            <p:cNvSpPr txBox="1"/>
            <p:nvPr/>
          </p:nvSpPr>
          <p:spPr>
            <a:xfrm>
              <a:off x="6090166" y="6283519"/>
              <a:ext cx="8844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</a:rPr>
                <a:t>constant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DB38C8-3DC5-8ECD-7EDB-313735ADE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8874" y="6053304"/>
              <a:ext cx="0" cy="32923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0796D7-C6E0-B2E3-230B-3EC2AC617863}"/>
              </a:ext>
            </a:extLst>
          </p:cNvPr>
          <p:cNvSpPr txBox="1"/>
          <p:nvPr/>
        </p:nvSpPr>
        <p:spPr>
          <a:xfrm>
            <a:off x="3703183" y="4922397"/>
            <a:ext cx="1093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pascals (Pa)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88C1FE-D129-6D7D-D1E3-76400194707E}"/>
              </a:ext>
            </a:extLst>
          </p:cNvPr>
          <p:cNvSpPr txBox="1"/>
          <p:nvPr/>
        </p:nvSpPr>
        <p:spPr>
          <a:xfrm>
            <a:off x="3703182" y="5225861"/>
            <a:ext cx="1093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meters</a:t>
            </a:r>
            <a:r>
              <a:rPr lang="en-US" sz="1400" b="1" baseline="30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AE1A8-F132-8F3A-1FFF-75E380288C7C}"/>
              </a:ext>
            </a:extLst>
          </p:cNvPr>
          <p:cNvSpPr txBox="1"/>
          <p:nvPr/>
        </p:nvSpPr>
        <p:spPr>
          <a:xfrm>
            <a:off x="3665401" y="6115089"/>
            <a:ext cx="1093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kelvin (K)</a:t>
            </a:r>
            <a:endParaRPr lang="en-US" sz="1400" b="1" baseline="30000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2BB3F4-3A8F-C2E6-D8A2-5095C106BC10}"/>
              </a:ext>
            </a:extLst>
          </p:cNvPr>
          <p:cNvSpPr txBox="1"/>
          <p:nvPr/>
        </p:nvSpPr>
        <p:spPr>
          <a:xfrm>
            <a:off x="3703182" y="4494702"/>
            <a:ext cx="1093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SI Units</a:t>
            </a:r>
          </a:p>
        </p:txBody>
      </p:sp>
    </p:spTree>
    <p:extLst>
      <p:ext uri="{BB962C8B-B14F-4D97-AF65-F5344CB8AC3E}">
        <p14:creationId xmlns:p14="http://schemas.microsoft.com/office/powerpoint/2010/main" val="409709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/>
      <p:bldP spid="3" grpId="0"/>
      <p:bldP spid="5" grpId="0"/>
      <p:bldP spid="9" grpId="0"/>
      <p:bldP spid="12" grpId="0"/>
      <p:bldP spid="1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gas.csv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1132D-E9B0-59A8-7DDB-7BD3D52A55E0}"/>
              </a:ext>
            </a:extLst>
          </p:cNvPr>
          <p:cNvSpPr txBox="1"/>
          <p:nvPr/>
        </p:nvSpPr>
        <p:spPr>
          <a:xfrm>
            <a:off x="2029747" y="1894110"/>
            <a:ext cx="50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CSV</a:t>
            </a:r>
            <a:r>
              <a:rPr lang="en-US" dirty="0"/>
              <a:t> = </a:t>
            </a:r>
            <a:r>
              <a:rPr lang="en-US" b="1" dirty="0"/>
              <a:t>C</a:t>
            </a:r>
            <a:r>
              <a:rPr lang="en-US" dirty="0"/>
              <a:t>omma </a:t>
            </a:r>
            <a:r>
              <a:rPr lang="en-US" b="1" dirty="0"/>
              <a:t>S</a:t>
            </a:r>
            <a:r>
              <a:rPr lang="en-US" dirty="0"/>
              <a:t>eparated </a:t>
            </a:r>
            <a:r>
              <a:rPr lang="en-US" b="1" dirty="0"/>
              <a:t>V</a:t>
            </a:r>
            <a:r>
              <a:rPr lang="en-US" dirty="0"/>
              <a:t>alue (a "text" file)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14D1F-88CA-D5DF-224D-B5FF8A380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788" y="2466014"/>
            <a:ext cx="6106423" cy="24947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6F9FC5-4410-10BE-F671-7ABEC13E0217}"/>
                  </a:ext>
                </a:extLst>
              </p:cNvPr>
              <p:cNvSpPr txBox="1"/>
              <p:nvPr/>
            </p:nvSpPr>
            <p:spPr>
              <a:xfrm>
                <a:off x="2373465" y="4528268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6F9FC5-4410-10BE-F671-7ABEC13E0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465" y="4528268"/>
                <a:ext cx="621965" cy="276999"/>
              </a:xfrm>
              <a:prstGeom prst="rect">
                <a:avLst/>
              </a:prstGeom>
              <a:blipFill>
                <a:blip r:embed="rId4"/>
                <a:stretch>
                  <a:fillRect l="-78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DBE9C-90F8-6832-DDA2-BEFC0128541C}"/>
                  </a:ext>
                </a:extLst>
              </p:cNvPr>
              <p:cNvSpPr txBox="1"/>
              <p:nvPr/>
            </p:nvSpPr>
            <p:spPr>
              <a:xfrm>
                <a:off x="3169920" y="4546094"/>
                <a:ext cx="4512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FFFF00"/>
                    </a:solidFill>
                  </a:rPr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DBE9C-90F8-6832-DDA2-BEFC01285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0" y="4546094"/>
                <a:ext cx="451214" cy="276999"/>
              </a:xfrm>
              <a:prstGeom prst="rect">
                <a:avLst/>
              </a:prstGeom>
              <a:blipFill>
                <a:blip r:embed="rId5"/>
                <a:stretch>
                  <a:fillRect l="-31081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00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6CD770-FDB7-C20D-25E9-3ABC5A37A8AF}"/>
              </a:ext>
            </a:extLst>
          </p:cNvPr>
          <p:cNvGrpSpPr/>
          <p:nvPr/>
        </p:nvGrpSpPr>
        <p:grpSpPr>
          <a:xfrm>
            <a:off x="271052" y="714716"/>
            <a:ext cx="1200473" cy="1979497"/>
            <a:chOff x="271052" y="714716"/>
            <a:chExt cx="1200473" cy="19794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EF4B8-7B4F-BADA-C84E-A2218919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766A7-DAA9-673B-9702-2C3EAE9DF8D3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AB3D3B5-B482-D8C9-4E61-4FC850F6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78" y="1368569"/>
            <a:ext cx="6004843" cy="498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F9B28-BE87-5476-9E03-67A480C3F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86" y="4600773"/>
            <a:ext cx="2091765" cy="177731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448BF-5D63-C32D-2EFA-5E2E2F15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360" y="4579035"/>
            <a:ext cx="1420579" cy="177731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FBC66C-EC34-3C10-B69B-3C6A569BE2C3}"/>
              </a:ext>
            </a:extLst>
          </p:cNvPr>
          <p:cNvSpPr/>
          <p:nvPr/>
        </p:nvSpPr>
        <p:spPr>
          <a:xfrm>
            <a:off x="3312826" y="4519534"/>
            <a:ext cx="2522605" cy="197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4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19C221-C6C5-A031-8BF1-A20DFD845B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905" y="1878251"/>
            <a:ext cx="5276190" cy="30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identify_element.py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C1A71-6DE7-DB8B-C6DE-371D5EC47C01}"/>
              </a:ext>
            </a:extLst>
          </p:cNvPr>
          <p:cNvSpPr/>
          <p:nvPr/>
        </p:nvSpPr>
        <p:spPr>
          <a:xfrm>
            <a:off x="3348477" y="3730660"/>
            <a:ext cx="517161" cy="213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3635F1-B83E-E796-5DF5-2079DDA3AF8F}"/>
              </a:ext>
            </a:extLst>
          </p:cNvPr>
          <p:cNvSpPr/>
          <p:nvPr/>
        </p:nvSpPr>
        <p:spPr>
          <a:xfrm>
            <a:off x="2971463" y="4645954"/>
            <a:ext cx="517161" cy="236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52B4BF-1E4B-CAEF-CD74-9AE5E5B6A13B}"/>
                  </a:ext>
                </a:extLst>
              </p:cNvPr>
              <p:cNvSpPr txBox="1"/>
              <p:nvPr/>
            </p:nvSpPr>
            <p:spPr>
              <a:xfrm>
                <a:off x="3763862" y="5208825"/>
                <a:ext cx="16162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52B4BF-1E4B-CAEF-CD74-9AE5E5B6A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62" y="5208825"/>
                <a:ext cx="1616276" cy="369332"/>
              </a:xfrm>
              <a:prstGeom prst="rect">
                <a:avLst/>
              </a:prstGeom>
              <a:blipFill>
                <a:blip r:embed="rId4"/>
                <a:stretch>
                  <a:fillRect l="-4135" r="-338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2FB37AA-4BB5-F978-7733-2158E4DD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12" t="64802" r="29738"/>
          <a:stretch/>
        </p:blipFill>
        <p:spPr>
          <a:xfrm>
            <a:off x="5451700" y="2021273"/>
            <a:ext cx="2440919" cy="17555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48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C60237B-D837-B540-BAE6-EBFA2F3153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3" y="1511922"/>
            <a:ext cx="6039930" cy="42344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identify_element.py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3A969-7814-D900-2A80-43468AB684F9}"/>
              </a:ext>
            </a:extLst>
          </p:cNvPr>
          <p:cNvGrpSpPr/>
          <p:nvPr/>
        </p:nvGrpSpPr>
        <p:grpSpPr>
          <a:xfrm>
            <a:off x="6351356" y="2687958"/>
            <a:ext cx="2370359" cy="523220"/>
            <a:chOff x="795753" y="5993289"/>
            <a:chExt cx="237035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442E4FF-3A70-F866-BE2C-C974BFAEA736}"/>
                    </a:ext>
                  </a:extLst>
                </p:cNvPr>
                <p:cNvSpPr txBox="1"/>
                <p:nvPr/>
              </p:nvSpPr>
              <p:spPr>
                <a:xfrm>
                  <a:off x="1889289" y="5994700"/>
                  <a:ext cx="1276823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7894F9-BD0E-3FC0-5588-310E66156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9289" y="5994700"/>
                  <a:ext cx="1276823" cy="5203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65917-9E31-4024-4072-B99093A85318}"/>
                </a:ext>
              </a:extLst>
            </p:cNvPr>
            <p:cNvSpPr txBox="1"/>
            <p:nvPr/>
          </p:nvSpPr>
          <p:spPr>
            <a:xfrm>
              <a:off x="795753" y="5993289"/>
              <a:ext cx="1154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Slope</a:t>
              </a:r>
              <a:r>
                <a:rPr lang="en-US" sz="1400" dirty="0">
                  <a:solidFill>
                    <a:srgbClr val="7030A0"/>
                  </a:solidFill>
                </a:rPr>
                <a:t> of line of best fit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805B31-6577-FA9A-9510-9B9E12015A7A}"/>
                  </a:ext>
                </a:extLst>
              </p:cNvPr>
              <p:cNvSpPr txBox="1"/>
              <p:nvPr/>
            </p:nvSpPr>
            <p:spPr>
              <a:xfrm>
                <a:off x="7076783" y="3436788"/>
                <a:ext cx="1071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𝑛𝑅𝑇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805B31-6577-FA9A-9510-9B9E12015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783" y="3436788"/>
                <a:ext cx="1071960" cy="276999"/>
              </a:xfrm>
              <a:prstGeom prst="rect">
                <a:avLst/>
              </a:prstGeom>
              <a:blipFill>
                <a:blip r:embed="rId9"/>
                <a:stretch>
                  <a:fillRect l="-5114" r="-454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C343CC-4356-5331-ED10-D674ACC92F62}"/>
                  </a:ext>
                </a:extLst>
              </p:cNvPr>
              <p:cNvSpPr txBox="1"/>
              <p:nvPr/>
            </p:nvSpPr>
            <p:spPr>
              <a:xfrm>
                <a:off x="6518233" y="3850299"/>
                <a:ext cx="2189061" cy="524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C343CC-4356-5331-ED10-D674ACC9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233" y="3850299"/>
                <a:ext cx="2189061" cy="524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0180655-BA04-AFE0-07B6-A61022CEE4D8}"/>
              </a:ext>
            </a:extLst>
          </p:cNvPr>
          <p:cNvGrpSpPr/>
          <p:nvPr/>
        </p:nvGrpSpPr>
        <p:grpSpPr>
          <a:xfrm>
            <a:off x="4393641" y="224614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B94B27D-C640-CA25-282A-1505BBD512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68E374-D734-0CD5-44CD-F03807AE274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335BF8-E70F-4E81-066A-0F9E8348B821}"/>
              </a:ext>
            </a:extLst>
          </p:cNvPr>
          <p:cNvGrpSpPr/>
          <p:nvPr/>
        </p:nvGrpSpPr>
        <p:grpSpPr>
          <a:xfrm>
            <a:off x="5274724" y="283665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CF5E06D-D65F-7430-5A72-E31468F0D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31379-4337-FFD6-795A-72AA583C3CD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E9E116F-9EB7-A9D4-861E-3BD4EDD859D4}"/>
              </a:ext>
            </a:extLst>
          </p:cNvPr>
          <p:cNvSpPr/>
          <p:nvPr/>
        </p:nvSpPr>
        <p:spPr>
          <a:xfrm>
            <a:off x="2345531" y="2954448"/>
            <a:ext cx="142406" cy="138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5F8E24-CA23-8D73-2434-B6872AC4CE4B}"/>
              </a:ext>
            </a:extLst>
          </p:cNvPr>
          <p:cNvSpPr/>
          <p:nvPr/>
        </p:nvSpPr>
        <p:spPr>
          <a:xfrm>
            <a:off x="1940719" y="3151019"/>
            <a:ext cx="142406" cy="138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78A663-9670-B739-15B7-4C824E262D47}"/>
              </a:ext>
            </a:extLst>
          </p:cNvPr>
          <p:cNvGrpSpPr/>
          <p:nvPr/>
        </p:nvGrpSpPr>
        <p:grpSpPr>
          <a:xfrm>
            <a:off x="4315503" y="3597634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4FF4A8-DD86-39AF-CE7F-53B95C98241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152D77D-D8B0-78C2-5287-797EBF003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3554A-A699-7B43-246D-7C7642854AD5}"/>
              </a:ext>
            </a:extLst>
          </p:cNvPr>
          <p:cNvGrpSpPr/>
          <p:nvPr/>
        </p:nvGrpSpPr>
        <p:grpSpPr>
          <a:xfrm>
            <a:off x="6061035" y="537153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0733A4-430C-4963-60EB-FF99A1565AE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046E4-1253-55B1-9253-0373974790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52DB037-4FDA-80D8-1905-7ED1E4DBAD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0329" y="619955"/>
            <a:ext cx="1060417" cy="16989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B7608E0-9DB7-AF17-565A-2853A3A5105C}"/>
              </a:ext>
            </a:extLst>
          </p:cNvPr>
          <p:cNvSpPr/>
          <p:nvPr/>
        </p:nvSpPr>
        <p:spPr>
          <a:xfrm>
            <a:off x="7380329" y="619955"/>
            <a:ext cx="380735" cy="1698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0904AA-19E2-120A-4A65-CD6AC92E99A7}"/>
              </a:ext>
            </a:extLst>
          </p:cNvPr>
          <p:cNvSpPr/>
          <p:nvPr/>
        </p:nvSpPr>
        <p:spPr>
          <a:xfrm>
            <a:off x="7919762" y="619956"/>
            <a:ext cx="520984" cy="170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7FB25B-EBF0-70EC-477C-1F8DF9B4F878}"/>
              </a:ext>
            </a:extLst>
          </p:cNvPr>
          <p:cNvGrpSpPr/>
          <p:nvPr/>
        </p:nvGrpSpPr>
        <p:grpSpPr>
          <a:xfrm>
            <a:off x="6109445" y="4596761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4708F6-D340-7C07-A344-BB2CE425EEF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93228B0-0091-2E47-B24B-66C53828E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1E8AE6EA-2A1A-EB3D-A898-5CFFD32A7A36}"/>
              </a:ext>
            </a:extLst>
          </p:cNvPr>
          <p:cNvSpPr/>
          <p:nvPr/>
        </p:nvSpPr>
        <p:spPr>
          <a:xfrm>
            <a:off x="561974" y="4675462"/>
            <a:ext cx="1450181" cy="211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701C49-CB5F-1474-CCFE-BB18095C8A4F}"/>
              </a:ext>
            </a:extLst>
          </p:cNvPr>
          <p:cNvSpPr/>
          <p:nvPr/>
        </p:nvSpPr>
        <p:spPr>
          <a:xfrm>
            <a:off x="8032750" y="3847554"/>
            <a:ext cx="650875" cy="5830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E8B4622-56B3-A735-0C26-FF9A7D9CB8D5}"/>
              </a:ext>
            </a:extLst>
          </p:cNvPr>
          <p:cNvCxnSpPr>
            <a:stCxn id="51" idx="2"/>
            <a:endCxn id="52" idx="2"/>
          </p:cNvCxnSpPr>
          <p:nvPr/>
        </p:nvCxnSpPr>
        <p:spPr>
          <a:xfrm rot="5400000" flipH="1" flipV="1">
            <a:off x="4594208" y="1123412"/>
            <a:ext cx="456836" cy="7071123"/>
          </a:xfrm>
          <a:prstGeom prst="bentConnector3">
            <a:avLst>
              <a:gd name="adj1" fmla="val -3611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DFD3BC1-E260-7799-DA14-CBB389C231A5}"/>
              </a:ext>
            </a:extLst>
          </p:cNvPr>
          <p:cNvSpPr/>
          <p:nvPr/>
        </p:nvSpPr>
        <p:spPr>
          <a:xfrm>
            <a:off x="578641" y="5452214"/>
            <a:ext cx="845407" cy="2119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6F653E-72E6-91EE-0AD7-60BB3D12EF8A}"/>
                  </a:ext>
                </a:extLst>
              </p:cNvPr>
              <p:cNvSpPr txBox="1"/>
              <p:nvPr/>
            </p:nvSpPr>
            <p:spPr>
              <a:xfrm>
                <a:off x="1092167" y="5975718"/>
                <a:ext cx="66029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Molar Mass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Atomic Mass (specific isotope)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Atomic Weight (avg)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6F653E-72E6-91EE-0AD7-60BB3D12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167" y="5975718"/>
                <a:ext cx="6602948" cy="369332"/>
              </a:xfrm>
              <a:prstGeom prst="rect">
                <a:avLst/>
              </a:prstGeom>
              <a:blipFill>
                <a:blip r:embed="rId12"/>
                <a:stretch>
                  <a:fillRect l="-185" t="-8197" r="-18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729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 animBg="1"/>
      <p:bldP spid="16" grpId="0" animBg="1"/>
      <p:bldP spid="47" grpId="0" animBg="1"/>
      <p:bldP spid="48" grpId="0" animBg="1"/>
      <p:bldP spid="51" grpId="0" animBg="1"/>
      <p:bldP spid="52" grpId="0" animBg="1"/>
      <p:bldP spid="5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identify_element.py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850F85-B6D5-D95E-F420-7B54365DDA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19" y="2271857"/>
            <a:ext cx="5904762" cy="2314286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97B1D4F-72A5-8311-27D9-5DC5F68C8780}"/>
              </a:ext>
            </a:extLst>
          </p:cNvPr>
          <p:cNvGrpSpPr/>
          <p:nvPr/>
        </p:nvGrpSpPr>
        <p:grpSpPr>
          <a:xfrm>
            <a:off x="3938741" y="2428109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2A4A6AC-EDED-1556-E138-D490C9CF6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63A67A9-1B80-B0A4-0A8C-B65271E652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D5B62E7-E4C4-B9E6-C5F7-76C3085F4E7B}"/>
              </a:ext>
            </a:extLst>
          </p:cNvPr>
          <p:cNvGrpSpPr/>
          <p:nvPr/>
        </p:nvGrpSpPr>
        <p:grpSpPr>
          <a:xfrm>
            <a:off x="6021983" y="3120596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C79FD14-3F5F-3C32-BA13-98CD369D5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5414334-8221-B16D-FCAE-747E0C9525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58D5A7-1FAA-73F2-BEB7-90EC612FFF1F}"/>
              </a:ext>
            </a:extLst>
          </p:cNvPr>
          <p:cNvGrpSpPr/>
          <p:nvPr/>
        </p:nvGrpSpPr>
        <p:grpSpPr>
          <a:xfrm>
            <a:off x="4453818" y="3358468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BF665A-31EA-1651-32EF-920C184B5D2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5725496-D89F-D9CB-380D-D63582C50E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660AC7-4589-04C4-C692-D8EC4CCC4168}"/>
              </a:ext>
            </a:extLst>
          </p:cNvPr>
          <p:cNvGrpSpPr/>
          <p:nvPr/>
        </p:nvGrpSpPr>
        <p:grpSpPr>
          <a:xfrm>
            <a:off x="5983361" y="3595022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683FD8-A574-51CF-8EDD-AAF13C123BB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7266F08-FCED-500B-D3BB-3E09ECD89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32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python_dictionaries.py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E51163-F972-2911-B3EE-6CA5DF65D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90"/>
          <a:stretch/>
        </p:blipFill>
        <p:spPr>
          <a:xfrm>
            <a:off x="2014857" y="1581889"/>
            <a:ext cx="5114286" cy="4099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FE4AA3-8637-8444-73CB-D8E33AD064BF}"/>
              </a:ext>
            </a:extLst>
          </p:cNvPr>
          <p:cNvSpPr/>
          <p:nvPr/>
        </p:nvSpPr>
        <p:spPr>
          <a:xfrm>
            <a:off x="2360949" y="2758190"/>
            <a:ext cx="891915" cy="116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E9D85F-D120-3724-D8C8-E2DDA46F2490}"/>
              </a:ext>
            </a:extLst>
          </p:cNvPr>
          <p:cNvSpPr txBox="1"/>
          <p:nvPr/>
        </p:nvSpPr>
        <p:spPr>
          <a:xfrm>
            <a:off x="1391983" y="3158140"/>
            <a:ext cx="7944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Keys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177BAD-6E80-5D38-510A-9B639E09CD9E}"/>
              </a:ext>
            </a:extLst>
          </p:cNvPr>
          <p:cNvSpPr/>
          <p:nvPr/>
        </p:nvSpPr>
        <p:spPr>
          <a:xfrm>
            <a:off x="3020516" y="2758190"/>
            <a:ext cx="1551484" cy="116923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487519-5BD6-1CF2-7F3D-5A78171C3FF9}"/>
              </a:ext>
            </a:extLst>
          </p:cNvPr>
          <p:cNvSpPr txBox="1"/>
          <p:nvPr/>
        </p:nvSpPr>
        <p:spPr>
          <a:xfrm>
            <a:off x="4689616" y="3158140"/>
            <a:ext cx="7944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DE2568-68AE-9854-0BAD-A4F6781090FD}"/>
              </a:ext>
            </a:extLst>
          </p:cNvPr>
          <p:cNvSpPr txBox="1"/>
          <p:nvPr/>
        </p:nvSpPr>
        <p:spPr>
          <a:xfrm>
            <a:off x="5484095" y="2635935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"Key-Value Pairs"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F7C1E5-F4A1-F915-7454-D339A68E459A}"/>
              </a:ext>
            </a:extLst>
          </p:cNvPr>
          <p:cNvGrpSpPr/>
          <p:nvPr/>
        </p:nvGrpSpPr>
        <p:grpSpPr>
          <a:xfrm>
            <a:off x="4230267" y="1921543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98A00C-801F-F912-BE09-D086704FB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CCAEF8-545A-DAE7-8130-2B17FF41207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6C8117-C024-B8DC-62DF-1BDA7082407B}"/>
              </a:ext>
            </a:extLst>
          </p:cNvPr>
          <p:cNvGrpSpPr/>
          <p:nvPr/>
        </p:nvGrpSpPr>
        <p:grpSpPr>
          <a:xfrm>
            <a:off x="3121590" y="2516870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0E136A-BCED-1109-F88C-16BE6CB26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67A8D7-BCDF-624F-8B80-8A2E29173D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732BCC-68CD-A95D-70F9-50E51B605020}"/>
              </a:ext>
            </a:extLst>
          </p:cNvPr>
          <p:cNvGrpSpPr/>
          <p:nvPr/>
        </p:nvGrpSpPr>
        <p:grpSpPr>
          <a:xfrm>
            <a:off x="2186462" y="3838247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38C52C-5E3E-809E-72A2-BDF033ED97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F4C0E7-5DDC-46D1-95BB-9099CF8DDB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336BE4-7EEA-2412-DCE5-435672791C8B}"/>
              </a:ext>
            </a:extLst>
          </p:cNvPr>
          <p:cNvGrpSpPr/>
          <p:nvPr/>
        </p:nvGrpSpPr>
        <p:grpSpPr>
          <a:xfrm>
            <a:off x="3436936" y="4010751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7AEA65-C3AE-372A-D0FE-BC258AEFDAB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1955FAB-E7FF-B6C7-BC8F-82A2716DB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64C157-78B2-B1D6-262E-286C135B70C2}"/>
              </a:ext>
            </a:extLst>
          </p:cNvPr>
          <p:cNvGrpSpPr/>
          <p:nvPr/>
        </p:nvGrpSpPr>
        <p:grpSpPr>
          <a:xfrm>
            <a:off x="5933275" y="4793965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7C9B5C-944E-0C64-0410-0A557F74CE6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B21BC7B-68D6-14BA-8982-6EC33CF1F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E5C296-CBCE-06B3-BB83-79D5B7CF597F}"/>
              </a:ext>
            </a:extLst>
          </p:cNvPr>
          <p:cNvGrpSpPr/>
          <p:nvPr/>
        </p:nvGrpSpPr>
        <p:grpSpPr>
          <a:xfrm>
            <a:off x="4543625" y="4988576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3CE821-BA71-95F8-6A82-35A203742A6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7F528B5-0572-CC2E-DE55-65CAC4ABF2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EA684A0-9209-2B70-C865-2FFCB004F51E}"/>
              </a:ext>
            </a:extLst>
          </p:cNvPr>
          <p:cNvGrpSpPr/>
          <p:nvPr/>
        </p:nvGrpSpPr>
        <p:grpSpPr>
          <a:xfrm>
            <a:off x="3452308" y="5152054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5A2ACD-3565-BE39-6BD6-74AA3CB8C0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848269C-807B-BCA0-AF6B-2B310F8BE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0696D44-E8DB-0838-C3C2-5E3933A64ECA}"/>
              </a:ext>
            </a:extLst>
          </p:cNvPr>
          <p:cNvSpPr/>
          <p:nvPr/>
        </p:nvSpPr>
        <p:spPr>
          <a:xfrm>
            <a:off x="3078957" y="3158140"/>
            <a:ext cx="1143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45E87-4511-82F4-7E4C-9E9768EED119}"/>
              </a:ext>
            </a:extLst>
          </p:cNvPr>
          <p:cNvSpPr txBox="1"/>
          <p:nvPr/>
        </p:nvSpPr>
        <p:spPr>
          <a:xfrm>
            <a:off x="5484095" y="1906237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“Pretty Printer"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28404-BAC4-27AE-FDF0-650B77D0DD14}"/>
              </a:ext>
            </a:extLst>
          </p:cNvPr>
          <p:cNvSpPr/>
          <p:nvPr/>
        </p:nvSpPr>
        <p:spPr>
          <a:xfrm>
            <a:off x="2971800" y="2403134"/>
            <a:ext cx="931069" cy="1850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" grpId="0" animBg="1"/>
      <p:bldP spid="3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7F28F7-7741-E7DE-A55E-AA6CBF85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19246"/>
            <a:ext cx="6114286" cy="51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identify_element.py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5F9A5D-CDC0-3D3D-0DC3-0BEBED4F13FC}"/>
              </a:ext>
            </a:extLst>
          </p:cNvPr>
          <p:cNvSpPr/>
          <p:nvPr/>
        </p:nvSpPr>
        <p:spPr>
          <a:xfrm>
            <a:off x="4775201" y="2247900"/>
            <a:ext cx="911224" cy="3111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F20F6D-42D3-C971-865B-4294712F4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289"/>
          <a:stretch/>
        </p:blipFill>
        <p:spPr>
          <a:xfrm>
            <a:off x="297207" y="681340"/>
            <a:ext cx="8549587" cy="54953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C380FE-CD68-573D-D82D-19C649D5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238" y="367095"/>
            <a:ext cx="4609524" cy="61238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C0F4BA-FDDA-807D-3992-E557B5C3942B}"/>
              </a:ext>
            </a:extLst>
          </p:cNvPr>
          <p:cNvCxnSpPr>
            <a:cxnSpLocks/>
          </p:cNvCxnSpPr>
          <p:nvPr/>
        </p:nvCxnSpPr>
        <p:spPr>
          <a:xfrm flipH="1">
            <a:off x="6513226" y="2926720"/>
            <a:ext cx="1919666" cy="12105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31F6B-25E6-8990-B0EC-C669DBC70DE1}"/>
              </a:ext>
            </a:extLst>
          </p:cNvPr>
          <p:cNvSpPr/>
          <p:nvPr/>
        </p:nvSpPr>
        <p:spPr>
          <a:xfrm>
            <a:off x="5433934" y="4616450"/>
            <a:ext cx="689548" cy="285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4E713E-CA34-B2E5-8830-ACD9BC7B9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18" y="501649"/>
            <a:ext cx="3438095" cy="485714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943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A6F95-D05D-DF5A-1B44-F40D3766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19246"/>
            <a:ext cx="6114286" cy="51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identify_element.py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3AF40-9323-5DF4-D661-263378294444}"/>
              </a:ext>
            </a:extLst>
          </p:cNvPr>
          <p:cNvSpPr txBox="1"/>
          <p:nvPr/>
        </p:nvSpPr>
        <p:spPr>
          <a:xfrm>
            <a:off x="5154758" y="4201010"/>
            <a:ext cx="360699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Argon is the third-most abundant gas in Earth's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2x</a:t>
            </a:r>
            <a:r>
              <a:rPr lang="en-US" dirty="0"/>
              <a:t> more abundant than </a:t>
            </a:r>
            <a:r>
              <a:rPr lang="en-US" b="1" dirty="0">
                <a:solidFill>
                  <a:srgbClr val="0070C0"/>
                </a:solidFill>
              </a:rPr>
              <a:t>water vapor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</a:t>
            </a:r>
            <a:r>
              <a:rPr lang="en-US" b="1" dirty="0"/>
              <a:t>23x</a:t>
            </a:r>
            <a:r>
              <a:rPr lang="en-US" dirty="0"/>
              <a:t> more abundant than </a:t>
            </a:r>
            <a:r>
              <a:rPr lang="en-US" b="1" dirty="0">
                <a:solidFill>
                  <a:srgbClr val="00B050"/>
                </a:solidFill>
              </a:rPr>
              <a:t>carbon dioxide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D841D7-160A-4189-2CFE-A92C270362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725" y="3302256"/>
            <a:ext cx="1254753" cy="12547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8C9E1B-C429-C5EB-1386-2B0045B6E6C7}"/>
              </a:ext>
            </a:extLst>
          </p:cNvPr>
          <p:cNvSpPr/>
          <p:nvPr/>
        </p:nvSpPr>
        <p:spPr>
          <a:xfrm>
            <a:off x="3064348" y="3367068"/>
            <a:ext cx="377526" cy="153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B3D64-6E0C-006C-1142-8782A67CD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599" y="2724999"/>
            <a:ext cx="3028571" cy="3904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2DA411-3B51-0030-7F81-04CF44363475}"/>
              </a:ext>
            </a:extLst>
          </p:cNvPr>
          <p:cNvSpPr/>
          <p:nvPr/>
        </p:nvSpPr>
        <p:spPr>
          <a:xfrm>
            <a:off x="4736623" y="2754444"/>
            <a:ext cx="635221" cy="153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96A6824-A7CB-586A-CF0E-80B6BFDDD32E}"/>
              </a:ext>
            </a:extLst>
          </p:cNvPr>
          <p:cNvCxnSpPr>
            <a:cxnSpLocks/>
            <a:stCxn id="15" idx="2"/>
            <a:endCxn id="14" idx="3"/>
          </p:cNvCxnSpPr>
          <p:nvPr/>
        </p:nvCxnSpPr>
        <p:spPr>
          <a:xfrm rot="5400000">
            <a:off x="3980203" y="2369959"/>
            <a:ext cx="535702" cy="161236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6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Cosmic 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0515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Cosmic rays entering the Earth's atmosphere collide with gas molecules, creating </a:t>
            </a:r>
            <a:r>
              <a:rPr lang="en-US" sz="2400" u="sng" dirty="0"/>
              <a:t>secondary</a:t>
            </a:r>
            <a:r>
              <a:rPr lang="en-US" sz="2400" dirty="0"/>
              <a:t> particles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Your scientist has developed an instrument to capture the trajectory of these secondary particles as they rain 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Cosmic 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4F8175-E702-A74E-FBA5-C0CF07D1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55" y="1515242"/>
            <a:ext cx="6633490" cy="3026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170F35-B403-23D3-6A74-E2203355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76" y="2736977"/>
            <a:ext cx="4813447" cy="361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8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Cosmic 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0515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Cosmic rays entering the Earth's atmosphere collide with gas molecules, creating </a:t>
            </a:r>
            <a:r>
              <a:rPr lang="en-US" sz="2400" u="sng" dirty="0"/>
              <a:t>secondary</a:t>
            </a:r>
            <a:r>
              <a:rPr lang="en-US" sz="2400" dirty="0"/>
              <a:t> particles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Your scientist has developed an instrument to capture the trajectory of these secondary particles as they rain down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He has given you a data file (</a:t>
            </a:r>
            <a:r>
              <a:rPr lang="en-US" sz="2000" b="1" dirty="0">
                <a:solidFill>
                  <a:srgbClr val="00B050"/>
                </a:solidFill>
              </a:rPr>
              <a:t>ray.csv</a:t>
            </a:r>
            <a:r>
              <a:rPr lang="en-US" sz="2000" dirty="0"/>
              <a:t>) of a particle's height (in </a:t>
            </a:r>
            <a:r>
              <a:rPr lang="en-US" sz="2000" b="1" dirty="0"/>
              <a:t>centimeters</a:t>
            </a:r>
            <a:r>
              <a:rPr lang="en-US" sz="2000" dirty="0"/>
              <a:t>) over the final </a:t>
            </a:r>
            <a:r>
              <a:rPr lang="en-US" sz="2000" b="1" dirty="0"/>
              <a:t>nanoseconds</a:t>
            </a:r>
            <a:r>
              <a:rPr lang="en-US" sz="2000" dirty="0"/>
              <a:t> before its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Cosmic 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9BEB9-673A-4C30-5221-7B0273F1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979" y="1852976"/>
            <a:ext cx="2244042" cy="4700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4D6388-8489-D6E9-8EE2-AD19922922A3}"/>
              </a:ext>
            </a:extLst>
          </p:cNvPr>
          <p:cNvSpPr txBox="1"/>
          <p:nvPr/>
        </p:nvSpPr>
        <p:spPr>
          <a:xfrm>
            <a:off x="3515194" y="1416570"/>
            <a:ext cx="2113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ray.csv</a:t>
            </a:r>
          </a:p>
        </p:txBody>
      </p:sp>
    </p:spTree>
    <p:extLst>
      <p:ext uri="{BB962C8B-B14F-4D97-AF65-F5344CB8AC3E}">
        <p14:creationId xmlns:p14="http://schemas.microsoft.com/office/powerpoint/2010/main" val="40070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Cosmic 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0515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Cosmic rays entering the Earth's atmosphere collide with gas molecules, creating </a:t>
                </a:r>
                <a:r>
                  <a:rPr lang="en-US" sz="2400" u="sng" dirty="0"/>
                  <a:t>secondary</a:t>
                </a:r>
                <a:r>
                  <a:rPr lang="en-US" sz="2400" dirty="0"/>
                  <a:t> particles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Your scientist has developed an instrument to capture the trajectory of these secondary particles as they rain down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has given you a data file (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ray.csv</a:t>
                </a:r>
                <a:r>
                  <a:rPr lang="en-US" sz="2000" dirty="0"/>
                  <a:t>) of a particle's height (in </a:t>
                </a:r>
                <a:r>
                  <a:rPr lang="en-US" sz="2000" b="1" dirty="0"/>
                  <a:t>centimeters</a:t>
                </a:r>
                <a:r>
                  <a:rPr lang="en-US" sz="2000" dirty="0"/>
                  <a:t>) over the final </a:t>
                </a:r>
                <a:r>
                  <a:rPr lang="en-US" sz="2000" b="1" dirty="0"/>
                  <a:t>nanoseconds</a:t>
                </a:r>
                <a:r>
                  <a:rPr lang="en-US" sz="2000" dirty="0"/>
                  <a:t> before its impact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scientist knows the secondary particle was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000" dirty="0"/>
                  <a:t> accelerating and lived for only </a:t>
                </a:r>
                <a:r>
                  <a:rPr lang="en-US" sz="2000" b="1" dirty="0"/>
                  <a:t>0.1743 milliseconds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wants you to determine its velocity (relative 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) </a:t>
                </a:r>
                <a:r>
                  <a:rPr lang="en-US" sz="2000" u="sng" dirty="0"/>
                  <a:t>and</a:t>
                </a:r>
                <a:r>
                  <a:rPr lang="en-US" sz="2000" dirty="0"/>
                  <a:t> the height (in </a:t>
                </a:r>
                <a:r>
                  <a:rPr lang="en-US" sz="20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km</a:t>
                </a:r>
                <a:r>
                  <a:rPr lang="en-US" sz="2000" dirty="0"/>
                  <a:t>) in the </a:t>
                </a:r>
                <a:r>
                  <a:rPr lang="en-US" sz="2000" i="1" dirty="0"/>
                  <a:t>stratosphere</a:t>
                </a:r>
                <a:r>
                  <a:rPr lang="en-US" sz="2000" dirty="0"/>
                  <a:t> at which it was originally emitted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05155"/>
              </a:xfrm>
              <a:blipFill>
                <a:blip r:embed="rId2"/>
                <a:stretch>
                  <a:fillRect l="-1005" t="-1852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6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FFFD79-35D2-4F17-8420-F4B94BC5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67" y="371002"/>
            <a:ext cx="5082067" cy="6310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3CA58-D6F5-0C01-B79F-C94A300C5EB2}"/>
              </a:ext>
            </a:extLst>
          </p:cNvPr>
          <p:cNvSpPr/>
          <p:nvPr/>
        </p:nvSpPr>
        <p:spPr>
          <a:xfrm>
            <a:off x="2030967" y="356012"/>
            <a:ext cx="300003" cy="1911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D3E431-BA34-582D-FBBB-06668DACBFC0}"/>
              </a:ext>
            </a:extLst>
          </p:cNvPr>
          <p:cNvSpPr/>
          <p:nvPr/>
        </p:nvSpPr>
        <p:spPr>
          <a:xfrm>
            <a:off x="2106118" y="4038596"/>
            <a:ext cx="224851" cy="1911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91C22E4-DA0E-1926-02B4-E42B0D00884C}"/>
              </a:ext>
            </a:extLst>
          </p:cNvPr>
          <p:cNvCxnSpPr>
            <a:stCxn id="6" idx="1"/>
            <a:endCxn id="7" idx="1"/>
          </p:cNvCxnSpPr>
          <p:nvPr/>
        </p:nvCxnSpPr>
        <p:spPr>
          <a:xfrm rot="10800000" flipH="1" flipV="1">
            <a:off x="2030966" y="451577"/>
            <a:ext cx="75151" cy="3682584"/>
          </a:xfrm>
          <a:prstGeom prst="bentConnector3">
            <a:avLst>
              <a:gd name="adj1" fmla="val -304188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76758D-A10C-79B8-B18A-D8BB11BFACC0}"/>
              </a:ext>
            </a:extLst>
          </p:cNvPr>
          <p:cNvSpPr/>
          <p:nvPr/>
        </p:nvSpPr>
        <p:spPr>
          <a:xfrm>
            <a:off x="2106118" y="5779953"/>
            <a:ext cx="224851" cy="19112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C13F2E0-0E3D-A547-7ED9-3ED960345FA9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V="1">
            <a:off x="2106118" y="4134160"/>
            <a:ext cx="12700" cy="1741357"/>
          </a:xfrm>
          <a:prstGeom prst="bentConnector3">
            <a:avLst>
              <a:gd name="adj1" fmla="val 5518031"/>
            </a:avLst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D4E770-2F70-3BD3-6007-9A94DBF8A23D}"/>
              </a:ext>
            </a:extLst>
          </p:cNvPr>
          <p:cNvCxnSpPr/>
          <p:nvPr/>
        </p:nvCxnSpPr>
        <p:spPr>
          <a:xfrm flipV="1">
            <a:off x="5224072" y="4229725"/>
            <a:ext cx="0" cy="634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28A8FE-431B-AC7F-09FD-1F314BF5AC23}"/>
              </a:ext>
            </a:extLst>
          </p:cNvPr>
          <p:cNvCxnSpPr>
            <a:cxnSpLocks/>
          </p:cNvCxnSpPr>
          <p:nvPr/>
        </p:nvCxnSpPr>
        <p:spPr>
          <a:xfrm>
            <a:off x="5211580" y="5145370"/>
            <a:ext cx="0" cy="634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2E5526-F043-93B6-D3F9-CA76A8F5A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62" y="4430379"/>
            <a:ext cx="1487976" cy="11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0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Cosmic 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0515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Cosmic rays entering the Earth's atmosphere collide with gas molecules, creating </a:t>
                </a:r>
                <a:r>
                  <a:rPr lang="en-US" sz="2400" u="sng" dirty="0"/>
                  <a:t>secondary</a:t>
                </a:r>
                <a:r>
                  <a:rPr lang="en-US" sz="2400" dirty="0"/>
                  <a:t> particles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Your scientist has developed an instrument to capture the trajectory of these secondary particles as they rain down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has given you a data file (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ray.csv</a:t>
                </a:r>
                <a:r>
                  <a:rPr lang="en-US" sz="2000" dirty="0"/>
                  <a:t>) of a particle's height (in </a:t>
                </a:r>
                <a:r>
                  <a:rPr lang="en-US" sz="2000" b="1" dirty="0"/>
                  <a:t>centimeters</a:t>
                </a:r>
                <a:r>
                  <a:rPr lang="en-US" sz="2000" dirty="0"/>
                  <a:t>) over the final </a:t>
                </a:r>
                <a:r>
                  <a:rPr lang="en-US" sz="2000" b="1" dirty="0"/>
                  <a:t>nanoseconds</a:t>
                </a:r>
                <a:r>
                  <a:rPr lang="en-US" sz="2000" dirty="0"/>
                  <a:t> before its impact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scientist knows the secondary particle was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000" dirty="0"/>
                  <a:t> accelerating and lived for only </a:t>
                </a:r>
                <a:r>
                  <a:rPr lang="en-US" sz="2000" b="1" dirty="0"/>
                  <a:t>0.1743 milliseconds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wants you to determine its velocity (relative 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) </a:t>
                </a:r>
                <a:r>
                  <a:rPr lang="en-US" sz="2000" u="sng" dirty="0"/>
                  <a:t>and</a:t>
                </a:r>
                <a:r>
                  <a:rPr lang="en-US" sz="2000" dirty="0"/>
                  <a:t> the height (in </a:t>
                </a:r>
                <a:r>
                  <a:rPr lang="en-US" sz="20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km</a:t>
                </a:r>
                <a:r>
                  <a:rPr lang="en-US" sz="2000" dirty="0"/>
                  <a:t>) in the </a:t>
                </a:r>
                <a:r>
                  <a:rPr lang="en-US" sz="2000" i="1" dirty="0"/>
                  <a:t>stratosphere</a:t>
                </a:r>
                <a:r>
                  <a:rPr lang="en-US" sz="2000" dirty="0"/>
                  <a:t> at which it was originally emitted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would you display the particle's path and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use the line of best fit</a:t>
                </a:r>
                <a:r>
                  <a:rPr lang="en-US" sz="2400" dirty="0"/>
                  <a:t> to determine those </a:t>
                </a:r>
                <a:r>
                  <a:rPr lang="en-US" sz="2400" i="1" dirty="0"/>
                  <a:t>two</a:t>
                </a:r>
                <a:r>
                  <a:rPr lang="en-US" sz="2400" dirty="0"/>
                  <a:t> unknowns?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05155"/>
              </a:xfrm>
              <a:blipFill>
                <a:blip r:embed="rId2"/>
                <a:stretch>
                  <a:fillRect l="-1005" t="-1852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python_dictionaries.py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8D2C7-734F-362E-ED9F-1976282B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72" y="2634597"/>
            <a:ext cx="5542857" cy="31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48CBF-E880-F2D7-A915-333AFCAEF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02" y="4172184"/>
            <a:ext cx="4238095" cy="6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76AA94-FA7E-74F7-DF03-F401EFC2E3A7}"/>
              </a:ext>
            </a:extLst>
          </p:cNvPr>
          <p:cNvSpPr/>
          <p:nvPr/>
        </p:nvSpPr>
        <p:spPr>
          <a:xfrm>
            <a:off x="6153462" y="4210787"/>
            <a:ext cx="2399988" cy="2072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BE0496-4B08-3DA2-29CC-D80FC74B1250}"/>
              </a:ext>
            </a:extLst>
          </p:cNvPr>
          <p:cNvSpPr/>
          <p:nvPr/>
        </p:nvSpPr>
        <p:spPr>
          <a:xfrm>
            <a:off x="2048655" y="5163013"/>
            <a:ext cx="2399988" cy="2072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3B1A13-6570-776E-1992-33FEB082920B}"/>
              </a:ext>
            </a:extLst>
          </p:cNvPr>
          <p:cNvSpPr/>
          <p:nvPr/>
        </p:nvSpPr>
        <p:spPr>
          <a:xfrm>
            <a:off x="2048655" y="4827502"/>
            <a:ext cx="1601450" cy="2072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8FF62-74FA-243D-1024-0121DA1B89A2}"/>
              </a:ext>
            </a:extLst>
          </p:cNvPr>
          <p:cNvSpPr txBox="1"/>
          <p:nvPr/>
        </p:nvSpPr>
        <p:spPr>
          <a:xfrm>
            <a:off x="1712483" y="1498747"/>
            <a:ext cx="547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Scroll to the top of your VS Code “Terminal” window to see the following output of the first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calls to </a:t>
            </a:r>
            <a:r>
              <a:rPr lang="en-US" b="1" dirty="0">
                <a:solidFill>
                  <a:srgbClr val="7030A0"/>
                </a:solidFill>
              </a:rPr>
              <a:t>pprint()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652C13-163E-3710-86A4-B8D45916D761}"/>
              </a:ext>
            </a:extLst>
          </p:cNvPr>
          <p:cNvGrpSpPr/>
          <p:nvPr/>
        </p:nvGrpSpPr>
        <p:grpSpPr>
          <a:xfrm>
            <a:off x="3967438" y="3073781"/>
            <a:ext cx="3037925" cy="369332"/>
            <a:chOff x="3967438" y="3073781"/>
            <a:chExt cx="3037925" cy="3693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761971-4D7E-11DD-2971-6EAAFB524A3E}"/>
                </a:ext>
              </a:extLst>
            </p:cNvPr>
            <p:cNvSpPr txBox="1"/>
            <p:nvPr/>
          </p:nvSpPr>
          <p:spPr>
            <a:xfrm>
              <a:off x="4677799" y="3073781"/>
              <a:ext cx="2327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The original dictionary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7B1D30D-C925-9D4E-D830-A8E57D8ED5FC}"/>
                </a:ext>
              </a:extLst>
            </p:cNvPr>
            <p:cNvSpPr/>
            <p:nvPr/>
          </p:nvSpPr>
          <p:spPr>
            <a:xfrm flipH="1">
              <a:off x="3967438" y="3204463"/>
              <a:ext cx="657461" cy="107968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04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97FF3-377A-976C-1B42-58922A0CF2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43" y="1554422"/>
            <a:ext cx="5285714" cy="30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plot_trajectory.py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18DAB-D967-A599-36B7-1236A3595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89" b="38169"/>
          <a:stretch/>
        </p:blipFill>
        <p:spPr>
          <a:xfrm>
            <a:off x="1578136" y="4569715"/>
            <a:ext cx="2933588" cy="1969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DBD19-18F7-1D1D-3B04-931A288F1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29" t="65672" r="32650" b="1062"/>
          <a:stretch/>
        </p:blipFill>
        <p:spPr>
          <a:xfrm>
            <a:off x="5107160" y="4833631"/>
            <a:ext cx="2241030" cy="16592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B11A5A6-6195-04ED-5111-0ACC09C59898}"/>
              </a:ext>
            </a:extLst>
          </p:cNvPr>
          <p:cNvGrpSpPr/>
          <p:nvPr/>
        </p:nvGrpSpPr>
        <p:grpSpPr>
          <a:xfrm>
            <a:off x="3998524" y="3307301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95E3CCD-34B2-FDC3-B5A1-50ED1D3933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BE3AD3-6F40-2FAD-967B-8E94E069F5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8C9312-BA33-0DEF-EEC4-15F51BDFC5B0}"/>
              </a:ext>
            </a:extLst>
          </p:cNvPr>
          <p:cNvGrpSpPr/>
          <p:nvPr/>
        </p:nvGrpSpPr>
        <p:grpSpPr>
          <a:xfrm>
            <a:off x="3496182" y="422176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2D05C4-6B31-D5FE-6D92-B427BE33E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D76B92-0E2C-FBE1-C3DC-11376E2176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75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15964-8870-F797-EA91-922FD9A04B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00" y="1845060"/>
            <a:ext cx="6200000" cy="4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plot_trajectory.py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857234-8A81-7B36-C4BD-1B3A9AA88347}"/>
              </a:ext>
            </a:extLst>
          </p:cNvPr>
          <p:cNvGrpSpPr/>
          <p:nvPr/>
        </p:nvGrpSpPr>
        <p:grpSpPr>
          <a:xfrm>
            <a:off x="3984947" y="2261977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664BE2-1EE3-F1C4-6D1F-00BFB981B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9AC28-B490-AEDA-2EF9-477C96EBDF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6D537C-8397-A89F-BABF-1866D92AD64C}"/>
              </a:ext>
            </a:extLst>
          </p:cNvPr>
          <p:cNvGrpSpPr/>
          <p:nvPr/>
        </p:nvGrpSpPr>
        <p:grpSpPr>
          <a:xfrm>
            <a:off x="6296773" y="2720196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368F2-FF6B-574F-F64C-F4F76C7C49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4913C2-D419-2147-1A02-46CE4FEFA8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003441-1CFC-D8FC-D15E-1D4DA3B6E094}"/>
              </a:ext>
            </a:extLst>
          </p:cNvPr>
          <p:cNvGrpSpPr/>
          <p:nvPr/>
        </p:nvGrpSpPr>
        <p:grpSpPr>
          <a:xfrm>
            <a:off x="3210686" y="3185186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36DFD1-B6FA-B8F2-22DC-20D06A432BC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6832E53-70A8-70D7-9A89-7E3CCB139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5E7553A-4E82-C95F-EF37-A6A8B91E2BE0}"/>
              </a:ext>
            </a:extLst>
          </p:cNvPr>
          <p:cNvGrpSpPr/>
          <p:nvPr/>
        </p:nvGrpSpPr>
        <p:grpSpPr>
          <a:xfrm>
            <a:off x="4798391" y="3871490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F5B46D9-76EF-7DD2-F59C-91DD0FD719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480D977-3453-968A-AFCE-BC7411475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B68283F-DE6C-FE35-0DD1-62CB97604475}"/>
              </a:ext>
            </a:extLst>
          </p:cNvPr>
          <p:cNvGrpSpPr/>
          <p:nvPr/>
        </p:nvGrpSpPr>
        <p:grpSpPr>
          <a:xfrm>
            <a:off x="6509270" y="4553234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C7549FE-3611-315D-87EA-11AAE1F1549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23EDBA-4186-CBDC-06BE-C9568456D6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064CF6A-B08C-B329-3DCA-EF6DB87A4BD9}"/>
              </a:ext>
            </a:extLst>
          </p:cNvPr>
          <p:cNvSpPr/>
          <p:nvPr/>
        </p:nvSpPr>
        <p:spPr>
          <a:xfrm>
            <a:off x="2994106" y="4418211"/>
            <a:ext cx="2218450" cy="2071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F7FB541-694F-B31E-3773-46B5D7611007}"/>
              </a:ext>
            </a:extLst>
          </p:cNvPr>
          <p:cNvSpPr/>
          <p:nvPr/>
        </p:nvSpPr>
        <p:spPr>
          <a:xfrm>
            <a:off x="1838688" y="4645858"/>
            <a:ext cx="313973" cy="199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9A55008-51ED-E338-B6E8-424C172D452D}"/>
              </a:ext>
            </a:extLst>
          </p:cNvPr>
          <p:cNvGrpSpPr/>
          <p:nvPr/>
        </p:nvGrpSpPr>
        <p:grpSpPr>
          <a:xfrm>
            <a:off x="5396041" y="4772711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803DDD-CDDF-3404-0897-DCB6B42D19C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8D41DE-9728-14DD-152F-478EA454F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044934-A26A-4281-5D6D-C606930F88CA}"/>
              </a:ext>
            </a:extLst>
          </p:cNvPr>
          <p:cNvGrpSpPr/>
          <p:nvPr/>
        </p:nvGrpSpPr>
        <p:grpSpPr>
          <a:xfrm>
            <a:off x="3197633" y="5006483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F9928AD-0D24-8328-C7B5-F1FD9A9A03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F09607A-65BD-0AEB-F109-40C088ECA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584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EF56A7-3096-5D8C-B492-16D40E8A1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86" y="1854187"/>
            <a:ext cx="5371429" cy="382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plot_trajectory.py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857234-8A81-7B36-C4BD-1B3A9AA88347}"/>
              </a:ext>
            </a:extLst>
          </p:cNvPr>
          <p:cNvGrpSpPr/>
          <p:nvPr/>
        </p:nvGrpSpPr>
        <p:grpSpPr>
          <a:xfrm>
            <a:off x="5382316" y="1872979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664BE2-1EE3-F1C4-6D1F-00BFB981B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19AC28-B490-AEDA-2EF9-477C96EBDF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6D537C-8397-A89F-BABF-1866D92AD64C}"/>
              </a:ext>
            </a:extLst>
          </p:cNvPr>
          <p:cNvGrpSpPr/>
          <p:nvPr/>
        </p:nvGrpSpPr>
        <p:grpSpPr>
          <a:xfrm>
            <a:off x="4864558" y="2101693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368F2-FF6B-574F-F64C-F4F76C7C49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4913C2-D419-2147-1A02-46CE4FEFA8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003441-1CFC-D8FC-D15E-1D4DA3B6E094}"/>
              </a:ext>
            </a:extLst>
          </p:cNvPr>
          <p:cNvGrpSpPr/>
          <p:nvPr/>
        </p:nvGrpSpPr>
        <p:grpSpPr>
          <a:xfrm>
            <a:off x="6122643" y="2338357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36DFD1-B6FA-B8F2-22DC-20D06A432BC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6832E53-70A8-70D7-9A89-7E3CCB139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5E7553A-4E82-C95F-EF37-A6A8B91E2BE0}"/>
              </a:ext>
            </a:extLst>
          </p:cNvPr>
          <p:cNvGrpSpPr/>
          <p:nvPr/>
        </p:nvGrpSpPr>
        <p:grpSpPr>
          <a:xfrm>
            <a:off x="3615443" y="3032223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F5B46D9-76EF-7DD2-F59C-91DD0FD719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480D977-3453-968A-AFCE-BC7411475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B68283F-DE6C-FE35-0DD1-62CB97604475}"/>
              </a:ext>
            </a:extLst>
          </p:cNvPr>
          <p:cNvGrpSpPr/>
          <p:nvPr/>
        </p:nvGrpSpPr>
        <p:grpSpPr>
          <a:xfrm>
            <a:off x="7247264" y="3255471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C7549FE-3611-315D-87EA-11AAE1F1549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23EDBA-4186-CBDC-06BE-C9568456D6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9A55008-51ED-E338-B6E8-424C172D452D}"/>
              </a:ext>
            </a:extLst>
          </p:cNvPr>
          <p:cNvGrpSpPr/>
          <p:nvPr/>
        </p:nvGrpSpPr>
        <p:grpSpPr>
          <a:xfrm>
            <a:off x="5919634" y="3905289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803DDD-CDDF-3404-0897-DCB6B42D19C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8D41DE-9728-14DD-152F-478EA454F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A168C90-05F0-6692-5104-5C1AA1A067CF}"/>
              </a:ext>
            </a:extLst>
          </p:cNvPr>
          <p:cNvSpPr/>
          <p:nvPr/>
        </p:nvSpPr>
        <p:spPr>
          <a:xfrm>
            <a:off x="3077045" y="3319683"/>
            <a:ext cx="1594677" cy="23537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8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49ECE4-DA04-0D20-4D45-EFF8352A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24899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plot_trajectory.py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086D10-A0A8-BF95-3B1B-32AE561839A2}"/>
              </a:ext>
            </a:extLst>
          </p:cNvPr>
          <p:cNvCxnSpPr>
            <a:cxnSpLocks/>
          </p:cNvCxnSpPr>
          <p:nvPr/>
        </p:nvCxnSpPr>
        <p:spPr>
          <a:xfrm>
            <a:off x="1124262" y="2718885"/>
            <a:ext cx="719527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568909E-C571-8A94-15A3-178793A0E519}"/>
              </a:ext>
            </a:extLst>
          </p:cNvPr>
          <p:cNvCxnSpPr>
            <a:cxnSpLocks/>
          </p:cNvCxnSpPr>
          <p:nvPr/>
        </p:nvCxnSpPr>
        <p:spPr>
          <a:xfrm>
            <a:off x="1124262" y="5965914"/>
            <a:ext cx="719527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CF2A91A-468C-E816-205E-84E71A489509}"/>
              </a:ext>
            </a:extLst>
          </p:cNvPr>
          <p:cNvSpPr txBox="1"/>
          <p:nvPr/>
        </p:nvSpPr>
        <p:spPr>
          <a:xfrm>
            <a:off x="7045375" y="2772008"/>
            <a:ext cx="17238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Detector Top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7BA159-D2EC-1DCC-167D-79E2F4C8C8FE}"/>
              </a:ext>
            </a:extLst>
          </p:cNvPr>
          <p:cNvSpPr txBox="1"/>
          <p:nvPr/>
        </p:nvSpPr>
        <p:spPr>
          <a:xfrm>
            <a:off x="7045375" y="5564565"/>
            <a:ext cx="18441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Detector Bottom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5FC367-1F53-1BA4-8127-6F28252C4A34}"/>
                  </a:ext>
                </a:extLst>
              </p:cNvPr>
              <p:cNvSpPr txBox="1"/>
              <p:nvPr/>
            </p:nvSpPr>
            <p:spPr>
              <a:xfrm>
                <a:off x="2966723" y="4037471"/>
                <a:ext cx="102092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5FC367-1F53-1BA4-8127-6F28252C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723" y="4037471"/>
                <a:ext cx="102092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E660EA-6402-EBC7-9241-4BCAF54C5DAF}"/>
              </a:ext>
            </a:extLst>
          </p:cNvPr>
          <p:cNvCxnSpPr>
            <a:cxnSpLocks/>
          </p:cNvCxnSpPr>
          <p:nvPr/>
        </p:nvCxnSpPr>
        <p:spPr>
          <a:xfrm>
            <a:off x="3270268" y="3298952"/>
            <a:ext cx="0" cy="6477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29337E-1CD6-7EF3-A8BA-3385FBB9EACD}"/>
              </a:ext>
            </a:extLst>
          </p:cNvPr>
          <p:cNvCxnSpPr>
            <a:cxnSpLocks/>
          </p:cNvCxnSpPr>
          <p:nvPr/>
        </p:nvCxnSpPr>
        <p:spPr>
          <a:xfrm>
            <a:off x="3270268" y="3933127"/>
            <a:ext cx="85764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DC4302-4239-4279-52DA-912DDFA99F41}"/>
              </a:ext>
            </a:extLst>
          </p:cNvPr>
          <p:cNvCxnSpPr>
            <a:cxnSpLocks/>
          </p:cNvCxnSpPr>
          <p:nvPr/>
        </p:nvCxnSpPr>
        <p:spPr>
          <a:xfrm>
            <a:off x="1236689" y="2718885"/>
            <a:ext cx="0" cy="3262931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8988DA-2A26-6D20-11AD-089FA01ECBFC}"/>
              </a:ext>
            </a:extLst>
          </p:cNvPr>
          <p:cNvSpPr txBox="1"/>
          <p:nvPr/>
        </p:nvSpPr>
        <p:spPr>
          <a:xfrm>
            <a:off x="611798" y="3141340"/>
            <a:ext cx="79873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2.37m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520238-CC92-FE8C-A08E-2985BED18594}"/>
                  </a:ext>
                </a:extLst>
              </p:cNvPr>
              <p:cNvSpPr txBox="1"/>
              <p:nvPr/>
            </p:nvSpPr>
            <p:spPr>
              <a:xfrm>
                <a:off x="4277655" y="3298952"/>
                <a:ext cx="1596078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520238-CC92-FE8C-A08E-2985BED1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655" y="3298952"/>
                <a:ext cx="1596078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09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/>
      <p:bldP spid="6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plot_trajectory.py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57A202-864C-E643-177D-F1FE51A8F8DC}"/>
                  </a:ext>
                </a:extLst>
              </p:cNvPr>
              <p:cNvSpPr txBox="1"/>
              <p:nvPr/>
            </p:nvSpPr>
            <p:spPr>
              <a:xfrm>
                <a:off x="1649163" y="3973213"/>
                <a:ext cx="6242286" cy="5850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23.8082 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299,709, 000 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57A202-864C-E643-177D-F1FE51A8F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163" y="3973213"/>
                <a:ext cx="6242286" cy="5850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C90FC1-9456-5889-4FF9-1581C11EF9F5}"/>
                  </a:ext>
                </a:extLst>
              </p:cNvPr>
              <p:cNvSpPr txBox="1"/>
              <p:nvPr/>
            </p:nvSpPr>
            <p:spPr>
              <a:xfrm>
                <a:off x="1703793" y="5865268"/>
                <a:ext cx="6133026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238,082,000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0.0001743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=41.50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C90FC1-9456-5889-4FF9-1581C11EF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793" y="5865268"/>
                <a:ext cx="6133026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A74CBA5-D356-C707-5B72-11E0BBD83FB4}"/>
              </a:ext>
            </a:extLst>
          </p:cNvPr>
          <p:cNvGrpSpPr/>
          <p:nvPr/>
        </p:nvGrpSpPr>
        <p:grpSpPr>
          <a:xfrm>
            <a:off x="1747960" y="4750124"/>
            <a:ext cx="5648080" cy="923330"/>
            <a:chOff x="1004967" y="4733128"/>
            <a:chExt cx="564808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6146848-844B-17E8-16B1-2C203A62C36B}"/>
                    </a:ext>
                  </a:extLst>
                </p:cNvPr>
                <p:cNvSpPr txBox="1"/>
                <p:nvPr/>
              </p:nvSpPr>
              <p:spPr>
                <a:xfrm>
                  <a:off x="2490947" y="4934562"/>
                  <a:ext cx="4162100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n>
                                  <a:solidFill>
                                    <a:srgbClr val="0070C0"/>
                                  </a:solidFill>
                                </a:ln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0.1743 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0070C0"/>
                                  </a:solidFill>
                                </a:ln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𝑚𝑠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1000 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𝑚𝑠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=0.0001743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6146848-844B-17E8-16B1-2C203A62C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947" y="4934562"/>
                  <a:ext cx="4162100" cy="5204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C37EED-16E1-9BD5-0293-2011F61909A0}"/>
                </a:ext>
              </a:extLst>
            </p:cNvPr>
            <p:cNvSpPr txBox="1"/>
            <p:nvPr/>
          </p:nvSpPr>
          <p:spPr>
            <a:xfrm>
              <a:off x="1004967" y="4733128"/>
              <a:ext cx="14234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Given the lifetime of the particle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B8D675A-9CE9-31F4-EB53-F84AED8EF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211" y="1698899"/>
            <a:ext cx="5876190" cy="9619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96ABA14-5283-7C0D-7851-5C9087914206}"/>
              </a:ext>
            </a:extLst>
          </p:cNvPr>
          <p:cNvGrpSpPr/>
          <p:nvPr/>
        </p:nvGrpSpPr>
        <p:grpSpPr>
          <a:xfrm>
            <a:off x="2052257" y="3060028"/>
            <a:ext cx="5039486" cy="525913"/>
            <a:chOff x="2821217" y="3060028"/>
            <a:chExt cx="5039486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A3827D0-3C1D-BA04-50B2-CC00028181B5}"/>
                    </a:ext>
                  </a:extLst>
                </p:cNvPr>
                <p:cNvSpPr txBox="1"/>
                <p:nvPr/>
              </p:nvSpPr>
              <p:spPr>
                <a:xfrm>
                  <a:off x="2821217" y="3060028"/>
                  <a:ext cx="1596078" cy="52591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A3827D0-3C1D-BA04-50B2-CC0002818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217" y="3060028"/>
                  <a:ext cx="1596078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80E573-4C22-0D6A-A650-ECA907DBF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6707" y="3140422"/>
              <a:ext cx="3133996" cy="365125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F243924-2746-F2C5-BE22-82153E4A500C}"/>
              </a:ext>
            </a:extLst>
          </p:cNvPr>
          <p:cNvSpPr/>
          <p:nvPr/>
        </p:nvSpPr>
        <p:spPr>
          <a:xfrm>
            <a:off x="7243638" y="4134678"/>
            <a:ext cx="647811" cy="3241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0FF209-62B7-E1DD-EB48-F31AA9298F54}"/>
              </a:ext>
            </a:extLst>
          </p:cNvPr>
          <p:cNvSpPr/>
          <p:nvPr/>
        </p:nvSpPr>
        <p:spPr>
          <a:xfrm>
            <a:off x="6804935" y="5997644"/>
            <a:ext cx="1031884" cy="3241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FFFD79-35D2-4F17-8420-F4B94BC59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80"/>
          <a:stretch/>
        </p:blipFill>
        <p:spPr>
          <a:xfrm>
            <a:off x="2030967" y="4257207"/>
            <a:ext cx="5082067" cy="24246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298591-286E-5192-6A0F-D7B95C444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76" y="391017"/>
            <a:ext cx="4813447" cy="3610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13AE16-B9AB-0C3A-C04E-3D945E57E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88" y="2733421"/>
            <a:ext cx="3025217" cy="6955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80BD57-73AA-ACB0-058D-3F1DB70FB0B8}"/>
              </a:ext>
            </a:extLst>
          </p:cNvPr>
          <p:cNvSpPr/>
          <p:nvPr/>
        </p:nvSpPr>
        <p:spPr>
          <a:xfrm>
            <a:off x="2413416" y="3185410"/>
            <a:ext cx="927989" cy="2435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1E4FE-B187-57B6-6143-1EF4C46A7A1C}"/>
              </a:ext>
            </a:extLst>
          </p:cNvPr>
          <p:cNvSpPr/>
          <p:nvPr/>
        </p:nvSpPr>
        <p:spPr>
          <a:xfrm>
            <a:off x="2304186" y="4385873"/>
            <a:ext cx="927989" cy="24359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08BDB7-1FA0-F59D-C7F0-0E71DE59711D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5400000">
            <a:off x="2051465" y="3681722"/>
            <a:ext cx="1078668" cy="573225"/>
          </a:xfrm>
          <a:prstGeom prst="bentConnector4">
            <a:avLst>
              <a:gd name="adj1" fmla="val 22814"/>
              <a:gd name="adj2" fmla="val 2654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DB3356-E2C7-B82A-0742-7018B4AD629B}"/>
              </a:ext>
            </a:extLst>
          </p:cNvPr>
          <p:cNvCxnSpPr/>
          <p:nvPr/>
        </p:nvCxnSpPr>
        <p:spPr>
          <a:xfrm>
            <a:off x="2480397" y="4505290"/>
            <a:ext cx="416231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Quadratic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3029" y="1468581"/>
            <a:ext cx="428298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Find an equation to model the tape counter as a function of playing time</a:t>
            </a:r>
            <a:endParaRPr lang="en-US" sz="24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X</a:t>
            </a:r>
            <a:r>
              <a:rPr lang="en-US" sz="2000" dirty="0"/>
              <a:t> is the number of </a:t>
            </a:r>
            <a:r>
              <a:rPr lang="en-US" sz="2000" b="1" dirty="0">
                <a:solidFill>
                  <a:srgbClr val="FF0000"/>
                </a:solidFill>
              </a:rPr>
              <a:t>10-minute blocks</a:t>
            </a:r>
            <a:r>
              <a:rPr lang="en-US" sz="2000" dirty="0"/>
              <a:t> the tape has been playing from the beginning (1…8)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Y</a:t>
            </a:r>
            <a:r>
              <a:rPr lang="en-US" sz="2000" dirty="0"/>
              <a:t> is the counter on the tape player (linear feet)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a precise model, we can answer this question: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Where should we stop the tape to be </a:t>
            </a:r>
            <a:r>
              <a:rPr lang="en-US" sz="2000" i="1" dirty="0">
                <a:solidFill>
                  <a:srgbClr val="00B050"/>
                </a:solidFill>
              </a:rPr>
              <a:t>exactly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u="sng" dirty="0">
                <a:solidFill>
                  <a:srgbClr val="00B050"/>
                </a:solidFill>
              </a:rPr>
              <a:t>45</a:t>
            </a:r>
            <a:r>
              <a:rPr lang="en-US" sz="2000" dirty="0">
                <a:solidFill>
                  <a:srgbClr val="00B050"/>
                </a:solidFill>
              </a:rPr>
              <a:t> minutes into the recording?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41" y="1468581"/>
            <a:ext cx="3166906" cy="2112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804911"/>
            <a:ext cx="2852379" cy="25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Quadratic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8283" y="1684023"/>
                <a:ext cx="237026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283" y="1684023"/>
                <a:ext cx="2370264" cy="738664"/>
              </a:xfrm>
              <a:prstGeom prst="rect">
                <a:avLst/>
              </a:prstGeom>
              <a:blipFill>
                <a:blip r:embed="rId4"/>
                <a:stretch>
                  <a:fillRect l="-2828" r="-1028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1A0029E-BD8E-4E16-A0BF-BD499026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384" y="2944653"/>
            <a:ext cx="4501117" cy="326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8858-366B-C31B-6608-71F75EDF2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41" y="1468581"/>
            <a:ext cx="3166906" cy="2112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84B3D-9E2B-0D0E-781C-7E29A289C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3804911"/>
            <a:ext cx="2852379" cy="25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24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Quadratic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1288" y="2705702"/>
                <a:ext cx="42614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88" y="2705702"/>
                <a:ext cx="4261423" cy="307777"/>
              </a:xfrm>
              <a:prstGeom prst="rect">
                <a:avLst/>
              </a:prstGeom>
              <a:blipFill>
                <a:blip r:embed="rId3"/>
                <a:stretch>
                  <a:fillRect t="-4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1029" y="5258578"/>
                <a:ext cx="8501943" cy="30777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9" y="5258578"/>
                <a:ext cx="8501943" cy="307777"/>
              </a:xfrm>
              <a:prstGeom prst="rect">
                <a:avLst/>
              </a:prstGeom>
              <a:blipFill>
                <a:blip r:embed="rId4"/>
                <a:stretch>
                  <a:fillRect l="-215" t="-1923" b="-30769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765351" y="3178277"/>
            <a:ext cx="7613297" cy="1740310"/>
            <a:chOff x="628650" y="3406877"/>
            <a:chExt cx="7613297" cy="1740310"/>
          </a:xfrm>
        </p:grpSpPr>
        <p:grpSp>
          <p:nvGrpSpPr>
            <p:cNvPr id="8" name="Group 7"/>
            <p:cNvGrpSpPr/>
            <p:nvPr/>
          </p:nvGrpSpPr>
          <p:grpSpPr>
            <a:xfrm>
              <a:off x="902053" y="3492099"/>
              <a:ext cx="7339894" cy="1560015"/>
              <a:chOff x="781664" y="3492099"/>
              <a:chExt cx="7339894" cy="1560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81664" y="3492099"/>
                    <a:ext cx="251075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3492099"/>
                    <a:ext cx="2510752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41" t="-1961" r="-24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81664" y="3909512"/>
                    <a:ext cx="516609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3909512"/>
                    <a:ext cx="516609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8" t="-4000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781664" y="4326925"/>
                    <a:ext cx="678705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𝑏𝑐𝑥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4326925"/>
                    <a:ext cx="678705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0" t="-196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81664" y="4744337"/>
                    <a:ext cx="733989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𝑏𝑐𝑥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4744337"/>
                    <a:ext cx="7339894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3" t="-4000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Rectangle 15"/>
            <p:cNvSpPr/>
            <p:nvPr/>
          </p:nvSpPr>
          <p:spPr>
            <a:xfrm>
              <a:off x="628650" y="3406877"/>
              <a:ext cx="7608324" cy="17403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186E39-1014-40A2-81A2-6419FCFF570C}"/>
              </a:ext>
            </a:extLst>
          </p:cNvPr>
          <p:cNvSpPr txBox="1"/>
          <p:nvPr/>
        </p:nvSpPr>
        <p:spPr>
          <a:xfrm>
            <a:off x="1795616" y="6001419"/>
            <a:ext cx="555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Note: we will set aside the summation operator for now…</a:t>
            </a:r>
          </a:p>
        </p:txBody>
      </p:sp>
    </p:spTree>
    <p:extLst>
      <p:ext uri="{BB962C8B-B14F-4D97-AF65-F5344CB8AC3E}">
        <p14:creationId xmlns:p14="http://schemas.microsoft.com/office/powerpoint/2010/main" val="18103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Quadratic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1029" y="2707109"/>
                <a:ext cx="85019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9" y="2707109"/>
                <a:ext cx="8501943" cy="307777"/>
              </a:xfrm>
              <a:prstGeom prst="rect">
                <a:avLst/>
              </a:prstGeom>
              <a:blipFill>
                <a:blip r:embed="rId3"/>
                <a:stretch>
                  <a:fillRect l="-287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37271" y="3444826"/>
                <a:ext cx="2289858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71" y="3444826"/>
                <a:ext cx="2289858" cy="526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38419" y="3325760"/>
            <a:ext cx="2505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S to have a </a:t>
            </a:r>
            <a:r>
              <a:rPr lang="en-US" b="1" dirty="0"/>
              <a:t>minimum</a:t>
            </a:r>
            <a:r>
              <a:rPr lang="en-US" dirty="0"/>
              <a:t>, these partial derivatives must exist: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44112" y="4432099"/>
                <a:ext cx="422840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4432099"/>
                <a:ext cx="4228402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44112" y="5202133"/>
                <a:ext cx="398436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5202133"/>
                <a:ext cx="3984360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44112" y="5911593"/>
                <a:ext cx="3615990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5911593"/>
                <a:ext cx="3615990" cy="6190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python_dictionaries.py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836B1-EF22-D364-7366-7C88F3A6B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16"/>
          <a:stretch/>
        </p:blipFill>
        <p:spPr>
          <a:xfrm>
            <a:off x="3004868" y="1964133"/>
            <a:ext cx="3134264" cy="16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947FF-1F4C-FBC6-BE35-F39EF043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11" y="4256327"/>
            <a:ext cx="2971429" cy="14095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5D03F-0A6C-9BFA-39FC-7F4D0E2A8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861" y="4256327"/>
            <a:ext cx="2971429" cy="12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AC2460-7B82-B866-897B-5AA2BBBD1ED0}"/>
              </a:ext>
            </a:extLst>
          </p:cNvPr>
          <p:cNvSpPr/>
          <p:nvPr/>
        </p:nvSpPr>
        <p:spPr>
          <a:xfrm>
            <a:off x="3004868" y="2220113"/>
            <a:ext cx="2513282" cy="2072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8B7FFE-AD51-758C-11B1-3516FC6F6593}"/>
              </a:ext>
            </a:extLst>
          </p:cNvPr>
          <p:cNvSpPr/>
          <p:nvPr/>
        </p:nvSpPr>
        <p:spPr>
          <a:xfrm>
            <a:off x="1309764" y="5271303"/>
            <a:ext cx="1588217" cy="1690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81EDB7-4AAA-F2E2-BF73-1E6EEF213351}"/>
              </a:ext>
            </a:extLst>
          </p:cNvPr>
          <p:cNvSpPr/>
          <p:nvPr/>
        </p:nvSpPr>
        <p:spPr>
          <a:xfrm>
            <a:off x="3016666" y="3164593"/>
            <a:ext cx="1945078" cy="2072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6337F19-738D-21AD-A409-ED9BFD2BF142}"/>
              </a:ext>
            </a:extLst>
          </p:cNvPr>
          <p:cNvCxnSpPr>
            <a:stCxn id="14" idx="3"/>
            <a:endCxn id="9" idx="0"/>
          </p:cNvCxnSpPr>
          <p:nvPr/>
        </p:nvCxnSpPr>
        <p:spPr>
          <a:xfrm>
            <a:off x="4961744" y="3268200"/>
            <a:ext cx="1645832" cy="98812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227AF2A-8F37-FB22-823A-3DF00EF3B6F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H="1">
            <a:off x="1309764" y="2323720"/>
            <a:ext cx="4208386" cy="3032117"/>
          </a:xfrm>
          <a:prstGeom prst="bentConnector5">
            <a:avLst>
              <a:gd name="adj1" fmla="val -23954"/>
              <a:gd name="adj2" fmla="val -20877"/>
              <a:gd name="adj3" fmla="val 11344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F8D299-F2BA-F982-D8E5-C9D4BA08E0B1}"/>
              </a:ext>
            </a:extLst>
          </p:cNvPr>
          <p:cNvCxnSpPr/>
          <p:nvPr/>
        </p:nvCxnSpPr>
        <p:spPr>
          <a:xfrm>
            <a:off x="1309764" y="5029200"/>
            <a:ext cx="15882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D66978-1DF1-7F52-A901-8ADF64103C60}"/>
              </a:ext>
            </a:extLst>
          </p:cNvPr>
          <p:cNvSpPr txBox="1"/>
          <p:nvPr/>
        </p:nvSpPr>
        <p:spPr>
          <a:xfrm>
            <a:off x="2400066" y="5865768"/>
            <a:ext cx="434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Scroll down to the bottom of your “Terminal" window to see the above output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61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Quadratic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29364" y="2738255"/>
                <a:ext cx="422840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2738255"/>
                <a:ext cx="4228402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29364" y="4034228"/>
                <a:ext cx="398436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4034228"/>
                <a:ext cx="398436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29364" y="5235388"/>
                <a:ext cx="3615990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5235388"/>
                <a:ext cx="3615990" cy="619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9069" y="3371343"/>
                <a:ext cx="29649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69" y="3371343"/>
                <a:ext cx="2964979" cy="276999"/>
              </a:xfrm>
              <a:prstGeom prst="rect">
                <a:avLst/>
              </a:prstGeom>
              <a:blipFill>
                <a:blip r:embed="rId6"/>
                <a:stretch>
                  <a:fillRect t="-4444" r="-144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29069" y="4668120"/>
                <a:ext cx="2732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69" y="4668120"/>
                <a:ext cx="2732030" cy="276999"/>
              </a:xfrm>
              <a:prstGeom prst="rect">
                <a:avLst/>
              </a:prstGeom>
              <a:blipFill>
                <a:blip r:embed="rId7"/>
                <a:stretch>
                  <a:fillRect t="-4444" r="-156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77550" y="5867738"/>
                <a:ext cx="2173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50" y="5867738"/>
                <a:ext cx="2173607" cy="276999"/>
              </a:xfrm>
              <a:prstGeom prst="rect">
                <a:avLst/>
              </a:prstGeom>
              <a:blipFill>
                <a:blip r:embed="rId8"/>
                <a:stretch>
                  <a:fillRect t="-4444" r="-22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5C07170-1660-4C47-9EB1-2835FE407CD4}"/>
              </a:ext>
            </a:extLst>
          </p:cNvPr>
          <p:cNvSpPr txBox="1"/>
          <p:nvPr/>
        </p:nvSpPr>
        <p:spPr>
          <a:xfrm>
            <a:off x="551031" y="2929670"/>
            <a:ext cx="137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Divide through by the </a:t>
            </a:r>
            <a:r>
              <a:rPr lang="en-US" b="1" dirty="0">
                <a:solidFill>
                  <a:srgbClr val="00B050"/>
                </a:solidFill>
              </a:rPr>
              <a:t>GCD</a:t>
            </a:r>
            <a:r>
              <a:rPr lang="en-US" dirty="0">
                <a:solidFill>
                  <a:srgbClr val="00B050"/>
                </a:solidFill>
              </a:rPr>
              <a:t> of all terms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0070C0"/>
                </a:solidFill>
              </a:rPr>
              <a:t>Move all terms </a:t>
            </a:r>
            <a:r>
              <a:rPr lang="en-US" u="sng" dirty="0">
                <a:solidFill>
                  <a:srgbClr val="0070C0"/>
                </a:solidFill>
              </a:rPr>
              <a:t>not</a:t>
            </a:r>
            <a:r>
              <a:rPr lang="en-US" dirty="0">
                <a:solidFill>
                  <a:srgbClr val="0070C0"/>
                </a:solidFill>
              </a:rPr>
              <a:t> containing a, b, or c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to the </a:t>
            </a:r>
            <a:r>
              <a:rPr lang="en-US" b="1" dirty="0">
                <a:solidFill>
                  <a:srgbClr val="0070C0"/>
                </a:solidFill>
              </a:rPr>
              <a:t>RHS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D2374-FEB7-4BAD-9762-60BA1F7A3295}"/>
              </a:ext>
            </a:extLst>
          </p:cNvPr>
          <p:cNvSpPr/>
          <p:nvPr/>
        </p:nvSpPr>
        <p:spPr>
          <a:xfrm>
            <a:off x="3246624" y="3342281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FC33A-7008-4A89-9D9E-5D823CCA52D9}"/>
              </a:ext>
            </a:extLst>
          </p:cNvPr>
          <p:cNvSpPr/>
          <p:nvPr/>
        </p:nvSpPr>
        <p:spPr>
          <a:xfrm>
            <a:off x="3246623" y="4633375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0A2DB4-7465-4A76-9381-CB7AA5B13EA5}"/>
              </a:ext>
            </a:extLst>
          </p:cNvPr>
          <p:cNvSpPr/>
          <p:nvPr/>
        </p:nvSpPr>
        <p:spPr>
          <a:xfrm>
            <a:off x="3246622" y="5854468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  <p:bldP spid="6" grpId="0"/>
      <p:bldP spid="12" grpId="0"/>
      <p:bldP spid="13" grpId="0"/>
      <p:bldP spid="3" grpId="0"/>
      <p:bldP spid="5" grpId="0" animBg="1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Quadratic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39323" y="3047299"/>
            <a:ext cx="5470280" cy="2760379"/>
            <a:chOff x="2477778" y="3010428"/>
            <a:chExt cx="5470280" cy="2760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 4"/>
          <p:cNvSpPr/>
          <p:nvPr/>
        </p:nvSpPr>
        <p:spPr>
          <a:xfrm>
            <a:off x="1851644" y="2971800"/>
            <a:ext cx="3790336" cy="29349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05159" y="2971799"/>
            <a:ext cx="1287197" cy="29349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1BA5C-093B-4A36-BE83-A32905CB7993}"/>
                  </a:ext>
                </a:extLst>
              </p:cNvPr>
              <p:cNvSpPr txBox="1"/>
              <p:nvPr/>
            </p:nvSpPr>
            <p:spPr>
              <a:xfrm>
                <a:off x="362797" y="2996327"/>
                <a:ext cx="13716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Reintroduce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operators</a:t>
                </a:r>
              </a:p>
              <a:p>
                <a:pPr algn="ctr"/>
                <a:endParaRPr lang="en-US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But </a:t>
                </a:r>
                <a:r>
                  <a:rPr lang="en-US" u="sng" dirty="0">
                    <a:solidFill>
                      <a:srgbClr val="0070C0"/>
                    </a:solidFill>
                  </a:rPr>
                  <a:t>all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values are sums of </a:t>
                </a:r>
                <a:r>
                  <a:rPr lang="en-US" b="1" dirty="0">
                    <a:solidFill>
                      <a:srgbClr val="0070C0"/>
                    </a:solidFill>
                  </a:rPr>
                  <a:t>known</a:t>
                </a:r>
                <a:r>
                  <a:rPr lang="en-US" dirty="0">
                    <a:solidFill>
                      <a:srgbClr val="0070C0"/>
                    </a:solidFill>
                  </a:rPr>
                  <a:t> (observed) values!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1BA5C-093B-4A36-BE83-A32905CB7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7" y="2996327"/>
                <a:ext cx="1371600" cy="2862322"/>
              </a:xfrm>
              <a:prstGeom prst="rect">
                <a:avLst/>
              </a:prstGeom>
              <a:blipFill>
                <a:blip r:embed="rId6"/>
                <a:stretch>
                  <a:fillRect l="-24000" t="-5970" r="-31111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F5992-9854-4A17-8530-43DF23651AAE}"/>
                  </a:ext>
                </a:extLst>
              </p:cNvPr>
              <p:cNvSpPr txBox="1"/>
              <p:nvPr/>
            </p:nvSpPr>
            <p:spPr>
              <a:xfrm>
                <a:off x="1891717" y="6133393"/>
                <a:ext cx="5360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Pretend all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values were just some numbers….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F5992-9854-4A17-8530-43DF23651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17" y="6133393"/>
                <a:ext cx="5360567" cy="369332"/>
              </a:xfrm>
              <a:prstGeom prst="rect">
                <a:avLst/>
              </a:prstGeom>
              <a:blipFill>
                <a:blip r:embed="rId7"/>
                <a:stretch>
                  <a:fillRect l="-90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DB48E4-9290-49E2-9E50-A4956010C1D7}"/>
                  </a:ext>
                </a:extLst>
              </p:cNvPr>
              <p:cNvSpPr txBox="1"/>
              <p:nvPr/>
            </p:nvSpPr>
            <p:spPr>
              <a:xfrm>
                <a:off x="5977563" y="2220014"/>
                <a:ext cx="1867691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DB48E4-9290-49E2-9E50-A4956010C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63" y="2220014"/>
                <a:ext cx="1867691" cy="544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7ACB237-E2AF-4612-99D2-3C7D6016408B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rot="5400000">
            <a:off x="6660491" y="2181688"/>
            <a:ext cx="325715" cy="0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B7C8F76-C053-4CCE-900A-76170FFC8241}"/>
              </a:ext>
            </a:extLst>
          </p:cNvPr>
          <p:cNvSpPr/>
          <p:nvPr/>
        </p:nvSpPr>
        <p:spPr>
          <a:xfrm>
            <a:off x="6620126" y="2338196"/>
            <a:ext cx="393743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69B7CA-0F99-4DE7-82BE-3619A24E6F66}"/>
              </a:ext>
            </a:extLst>
          </p:cNvPr>
          <p:cNvSpPr/>
          <p:nvPr/>
        </p:nvSpPr>
        <p:spPr>
          <a:xfrm>
            <a:off x="6718562" y="1628503"/>
            <a:ext cx="196871" cy="383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331E4E-BAFF-484E-B2EF-2C1BB139E283}"/>
              </a:ext>
            </a:extLst>
          </p:cNvPr>
          <p:cNvSpPr/>
          <p:nvPr/>
        </p:nvSpPr>
        <p:spPr>
          <a:xfrm>
            <a:off x="7352889" y="2338196"/>
            <a:ext cx="506765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3FBEA7-38DA-4C6B-B592-6CBA986A7F60}"/>
              </a:ext>
            </a:extLst>
          </p:cNvPr>
          <p:cNvSpPr/>
          <p:nvPr/>
        </p:nvSpPr>
        <p:spPr>
          <a:xfrm>
            <a:off x="5063422" y="5271217"/>
            <a:ext cx="506765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E2BCCF-F019-4A42-9128-247C699A05FF}"/>
              </a:ext>
            </a:extLst>
          </p:cNvPr>
          <p:cNvCxnSpPr>
            <a:cxnSpLocks/>
            <a:stCxn id="27" idx="3"/>
            <a:endCxn id="28" idx="0"/>
          </p:cNvCxnSpPr>
          <p:nvPr/>
        </p:nvCxnSpPr>
        <p:spPr>
          <a:xfrm flipH="1">
            <a:off x="5316805" y="2507120"/>
            <a:ext cx="2542849" cy="2764097"/>
          </a:xfrm>
          <a:prstGeom prst="bentConnector4">
            <a:avLst>
              <a:gd name="adj1" fmla="val -8990"/>
              <a:gd name="adj2" fmla="val 8933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6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8" grpId="0"/>
      <p:bldP spid="10" grpId="0"/>
      <p:bldP spid="10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Quadratic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761488" y="3131617"/>
            <a:ext cx="5674117" cy="2369297"/>
            <a:chOff x="2350363" y="3087251"/>
            <a:chExt cx="5674117" cy="2369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50363" y="3087251"/>
                  <a:ext cx="56580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3087251"/>
                  <a:ext cx="565808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350363" y="4023081"/>
                  <a:ext cx="562121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4023081"/>
                  <a:ext cx="562121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350363" y="4964105"/>
                  <a:ext cx="567411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28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4964105"/>
                  <a:ext cx="5674117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189F88-4F3A-4757-B4CD-A8408486FF8F}"/>
              </a:ext>
            </a:extLst>
          </p:cNvPr>
          <p:cNvSpPr txBox="1"/>
          <p:nvPr/>
        </p:nvSpPr>
        <p:spPr>
          <a:xfrm>
            <a:off x="1175263" y="2442836"/>
            <a:ext cx="679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This is just a system of 3 linear equations and 3 unknowns!</a:t>
            </a:r>
          </a:p>
        </p:txBody>
      </p:sp>
    </p:spTree>
    <p:extLst>
      <p:ext uri="{BB962C8B-B14F-4D97-AF65-F5344CB8AC3E}">
        <p14:creationId xmlns:p14="http://schemas.microsoft.com/office/powerpoint/2010/main" val="24953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Quadratic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39323" y="3047299"/>
            <a:ext cx="5470280" cy="2760379"/>
            <a:chOff x="2477778" y="3010428"/>
            <a:chExt cx="5470280" cy="2760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EFFEEA3-0537-4AFE-AD68-1582E2B2B6B8}"/>
              </a:ext>
            </a:extLst>
          </p:cNvPr>
          <p:cNvSpPr/>
          <p:nvPr/>
        </p:nvSpPr>
        <p:spPr>
          <a:xfrm>
            <a:off x="1851644" y="2971800"/>
            <a:ext cx="3790336" cy="29349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DA6D9-FCB3-4AF3-A904-44CF105A399D}"/>
              </a:ext>
            </a:extLst>
          </p:cNvPr>
          <p:cNvSpPr/>
          <p:nvPr/>
        </p:nvSpPr>
        <p:spPr>
          <a:xfrm>
            <a:off x="6005159" y="2971799"/>
            <a:ext cx="1287197" cy="29349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CBC81-9756-4291-BB5D-313A6243402D}"/>
              </a:ext>
            </a:extLst>
          </p:cNvPr>
          <p:cNvSpPr txBox="1"/>
          <p:nvPr/>
        </p:nvSpPr>
        <p:spPr>
          <a:xfrm>
            <a:off x="2522695" y="6085258"/>
            <a:ext cx="244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Coefficient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279D3-E16C-4F4C-A1FD-9778BAA8962D}"/>
              </a:ext>
            </a:extLst>
          </p:cNvPr>
          <p:cNvSpPr txBox="1"/>
          <p:nvPr/>
        </p:nvSpPr>
        <p:spPr>
          <a:xfrm>
            <a:off x="5867250" y="6085258"/>
            <a:ext cx="14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Value Vector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78D8CE-C33F-1A6D-AD07-5C3E68DA77CB}"/>
              </a:ext>
            </a:extLst>
          </p:cNvPr>
          <p:cNvSpPr txBox="1"/>
          <p:nvPr/>
        </p:nvSpPr>
        <p:spPr>
          <a:xfrm>
            <a:off x="1175263" y="2442836"/>
            <a:ext cx="679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This is just a system of 3 linear equations and 3 unknowns!</a:t>
            </a:r>
          </a:p>
        </p:txBody>
      </p:sp>
    </p:spTree>
    <p:extLst>
      <p:ext uri="{BB962C8B-B14F-4D97-AF65-F5344CB8AC3E}">
        <p14:creationId xmlns:p14="http://schemas.microsoft.com/office/powerpoint/2010/main" val="38358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0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EE34BE-EC18-C90F-06D8-443BAEAF1A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12" y="2724677"/>
            <a:ext cx="3202212" cy="3488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4090" y="2949213"/>
            <a:ext cx="4880760" cy="2268329"/>
            <a:chOff x="1939323" y="3047299"/>
            <a:chExt cx="4994088" cy="2844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939324" y="3047299"/>
                  <a:ext cx="4865953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4" y="3047299"/>
                  <a:ext cx="4865953" cy="8195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939323" y="4059952"/>
                  <a:ext cx="4994088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3" y="4059952"/>
                  <a:ext cx="4994088" cy="8195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939323" y="5072605"/>
                  <a:ext cx="4886686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3" y="5072605"/>
                  <a:ext cx="4886686" cy="81952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9DF4DF5-E7A7-477D-ADDA-CD2202DA2D3C}"/>
              </a:ext>
            </a:extLst>
          </p:cNvPr>
          <p:cNvSpPr/>
          <p:nvPr/>
        </p:nvSpPr>
        <p:spPr>
          <a:xfrm>
            <a:off x="442452" y="3025668"/>
            <a:ext cx="545690" cy="586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630AA5C-A7EC-4A5D-9BE8-B69D0ECEFB2B}"/>
              </a:ext>
            </a:extLst>
          </p:cNvPr>
          <p:cNvCxnSpPr>
            <a:stCxn id="5" idx="0"/>
            <a:endCxn id="16" idx="3"/>
          </p:cNvCxnSpPr>
          <p:nvPr/>
        </p:nvCxnSpPr>
        <p:spPr>
          <a:xfrm rot="16200000" flipH="1">
            <a:off x="3681973" y="58992"/>
            <a:ext cx="465514" cy="6398866"/>
          </a:xfrm>
          <a:prstGeom prst="bentConnector4">
            <a:avLst>
              <a:gd name="adj1" fmla="val -93517"/>
              <a:gd name="adj2" fmla="val 10357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B95CAD3-5C7D-42FE-B392-5D9EE52C3BFE}"/>
              </a:ext>
            </a:extLst>
          </p:cNvPr>
          <p:cNvSpPr/>
          <p:nvPr/>
        </p:nvSpPr>
        <p:spPr>
          <a:xfrm>
            <a:off x="4118254" y="3016045"/>
            <a:ext cx="756087" cy="586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4620BFC-18E7-4295-B827-9702164BB43D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>
            <a:off x="4874341" y="3309353"/>
            <a:ext cx="2346780" cy="2875625"/>
          </a:xfrm>
          <a:prstGeom prst="bentConnector4">
            <a:avLst>
              <a:gd name="adj1" fmla="val 13511"/>
              <a:gd name="adj2" fmla="val 10795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A7833CB-5CBC-435B-83FA-13CF7109D16C}"/>
              </a:ext>
            </a:extLst>
          </p:cNvPr>
          <p:cNvSpPr/>
          <p:nvPr/>
        </p:nvSpPr>
        <p:spPr>
          <a:xfrm>
            <a:off x="3082413" y="4719484"/>
            <a:ext cx="265471" cy="363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EE991D0-5F78-44F2-B811-7DD60F3ECE04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16200000" flipH="1">
            <a:off x="5100520" y="2834112"/>
            <a:ext cx="662141" cy="4432884"/>
          </a:xfrm>
          <a:prstGeom prst="bentConnector5">
            <a:avLst>
              <a:gd name="adj1" fmla="val -34524"/>
              <a:gd name="adj2" fmla="val 48644"/>
              <a:gd name="adj3" fmla="val 13452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3005EE-5740-45F6-A606-BE5A27757CF0}"/>
              </a:ext>
            </a:extLst>
          </p:cNvPr>
          <p:cNvSpPr/>
          <p:nvPr/>
        </p:nvSpPr>
        <p:spPr>
          <a:xfrm>
            <a:off x="5633709" y="3370080"/>
            <a:ext cx="1480454" cy="242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8EBC49-7E45-4DC4-8000-EBAED914B83F}"/>
              </a:ext>
            </a:extLst>
          </p:cNvPr>
          <p:cNvSpPr/>
          <p:nvPr/>
        </p:nvSpPr>
        <p:spPr>
          <a:xfrm>
            <a:off x="6955591" y="6018265"/>
            <a:ext cx="531059" cy="166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E0E68-2BD6-4DA5-A2AC-789EEEF22448}"/>
              </a:ext>
            </a:extLst>
          </p:cNvPr>
          <p:cNvSpPr/>
          <p:nvPr/>
        </p:nvSpPr>
        <p:spPr>
          <a:xfrm>
            <a:off x="7442774" y="5184289"/>
            <a:ext cx="410517" cy="197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3AAB01-CDF5-A869-A443-A4AF18860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92" y="1392126"/>
            <a:ext cx="3423216" cy="4538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6254835" y="1385890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5638428" y="2318410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5730904" y="4213409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5711114" y="3259324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5196582" y="489092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4331615" y="559641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B4EE4E-7FA2-4D51-9DCA-D5504AF05C58}"/>
              </a:ext>
            </a:extLst>
          </p:cNvPr>
          <p:cNvSpPr txBox="1"/>
          <p:nvPr/>
        </p:nvSpPr>
        <p:spPr>
          <a:xfrm>
            <a:off x="2479658" y="5973243"/>
            <a:ext cx="4184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We will use Cramer's Rule to solve this 3x3 system of equations!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730D99-1066-FC53-CA02-FCBECABF2882}"/>
              </a:ext>
            </a:extLst>
          </p:cNvPr>
          <p:cNvSpPr/>
          <p:nvPr/>
        </p:nvSpPr>
        <p:spPr>
          <a:xfrm>
            <a:off x="3514725" y="2174081"/>
            <a:ext cx="108041" cy="21907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B5E592-7ABA-702D-FFE9-F488901655C5}"/>
              </a:ext>
            </a:extLst>
          </p:cNvPr>
          <p:cNvSpPr/>
          <p:nvPr/>
        </p:nvSpPr>
        <p:spPr>
          <a:xfrm>
            <a:off x="3792905" y="2174081"/>
            <a:ext cx="136158" cy="21907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CEF9FC4D-34C7-DAB4-14BE-6078097BA0FB}"/>
              </a:ext>
            </a:extLst>
          </p:cNvPr>
          <p:cNvSpPr/>
          <p:nvPr/>
        </p:nvSpPr>
        <p:spPr>
          <a:xfrm>
            <a:off x="441434" y="2654152"/>
            <a:ext cx="1947041" cy="1066759"/>
          </a:xfrm>
          <a:prstGeom prst="borderCallout2">
            <a:avLst>
              <a:gd name="adj1" fmla="val -4157"/>
              <a:gd name="adj2" fmla="val 64776"/>
              <a:gd name="adj3" fmla="val -61795"/>
              <a:gd name="adj4" fmla="val 83871"/>
              <a:gd name="adj5" fmla="val -44156"/>
              <a:gd name="adj6" fmla="val 152588"/>
            </a:avLst>
          </a:pr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Overlay the value </a:t>
            </a:r>
            <a:r>
              <a:rPr lang="en-US" b="1" dirty="0">
                <a:solidFill>
                  <a:schemeClr val="tx1"/>
                </a:solidFill>
              </a:rPr>
              <a:t>vector</a:t>
            </a:r>
            <a:r>
              <a:rPr lang="en-US" dirty="0">
                <a:solidFill>
                  <a:schemeClr val="tx1"/>
                </a:solidFill>
              </a:rPr>
              <a:t> onto the coefficients </a:t>
            </a:r>
            <a:r>
              <a:rPr lang="en-US" b="1" dirty="0">
                <a:solidFill>
                  <a:schemeClr val="tx1"/>
                </a:solidFill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1324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9BFD1-AC12-CA08-DBF4-6462F22DD1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90" y="1343285"/>
            <a:ext cx="7047619" cy="41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7486650" y="1524444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5720075" y="2424961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4645771" y="3351090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6550523" y="288184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6700701" y="3571898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5215175" y="401963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796574-D0CB-EF23-D617-088ACFA4F8D9}"/>
              </a:ext>
            </a:extLst>
          </p:cNvPr>
          <p:cNvGrpSpPr/>
          <p:nvPr/>
        </p:nvGrpSpPr>
        <p:grpSpPr>
          <a:xfrm>
            <a:off x="7111064" y="4251788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6B72D3-D561-F8E8-C183-E3217812FA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3BDD9-482D-3870-69F4-F6BCCDACF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309C6A-7DE7-8DD2-1060-568D5914E16A}"/>
              </a:ext>
            </a:extLst>
          </p:cNvPr>
          <p:cNvGrpSpPr/>
          <p:nvPr/>
        </p:nvGrpSpPr>
        <p:grpSpPr>
          <a:xfrm>
            <a:off x="2890822" y="4708837"/>
            <a:ext cx="1076632" cy="369332"/>
            <a:chOff x="2157212" y="5356391"/>
            <a:chExt cx="107663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E255B4-376A-4F20-4EB0-540A9159AF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372A9E-A355-6998-FC21-1D2EEAE22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3D73673-5BD2-1D3C-54B3-874EC9D96F6A}"/>
              </a:ext>
            </a:extLst>
          </p:cNvPr>
          <p:cNvSpPr/>
          <p:nvPr/>
        </p:nvSpPr>
        <p:spPr>
          <a:xfrm>
            <a:off x="1466991" y="3415475"/>
            <a:ext cx="466585" cy="220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61C67D-E6E4-8D5D-E86D-AEFD2E2BD394}"/>
              </a:ext>
            </a:extLst>
          </p:cNvPr>
          <p:cNvSpPr/>
          <p:nvPr/>
        </p:nvSpPr>
        <p:spPr>
          <a:xfrm>
            <a:off x="2605233" y="3649415"/>
            <a:ext cx="909492" cy="220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38646C-FA3F-8893-46B2-DF906430FF0A}"/>
              </a:ext>
            </a:extLst>
          </p:cNvPr>
          <p:cNvSpPr/>
          <p:nvPr/>
        </p:nvSpPr>
        <p:spPr>
          <a:xfrm>
            <a:off x="1466991" y="4101927"/>
            <a:ext cx="726934" cy="220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69B706-59EE-EDC4-A574-4E520BCE669B}"/>
              </a:ext>
            </a:extLst>
          </p:cNvPr>
          <p:cNvSpPr/>
          <p:nvPr/>
        </p:nvSpPr>
        <p:spPr>
          <a:xfrm>
            <a:off x="2605405" y="4322577"/>
            <a:ext cx="1944369" cy="220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6D6E45-DAE0-6D73-527F-EE2471F240FD}"/>
              </a:ext>
            </a:extLst>
          </p:cNvPr>
          <p:cNvSpPr/>
          <p:nvPr/>
        </p:nvSpPr>
        <p:spPr>
          <a:xfrm>
            <a:off x="2999703" y="2970433"/>
            <a:ext cx="599680" cy="220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0CF75E-1EE9-117D-7C5E-9E8D9AE939D1}"/>
              </a:ext>
            </a:extLst>
          </p:cNvPr>
          <p:cNvSpPr/>
          <p:nvPr/>
        </p:nvSpPr>
        <p:spPr>
          <a:xfrm>
            <a:off x="4507052" y="2970433"/>
            <a:ext cx="599680" cy="220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1B7D63-B6FF-2FEC-9E76-82A24839D6ED}"/>
              </a:ext>
            </a:extLst>
          </p:cNvPr>
          <p:cNvGrpSpPr/>
          <p:nvPr/>
        </p:nvGrpSpPr>
        <p:grpSpPr>
          <a:xfrm>
            <a:off x="6235187" y="4933486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E14B42-BB64-F8CC-7D6B-82E0A88EF76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A82B0EA-C347-F37F-9D4B-D6532CA5E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C74B9E-9CA2-A1B9-6568-9BD409BC6AF8}"/>
              </a:ext>
            </a:extLst>
          </p:cNvPr>
          <p:cNvGrpSpPr/>
          <p:nvPr/>
        </p:nvGrpSpPr>
        <p:grpSpPr>
          <a:xfrm>
            <a:off x="8038792" y="5176777"/>
            <a:ext cx="750191" cy="369332"/>
            <a:chOff x="2157212" y="5360480"/>
            <a:chExt cx="750191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DA8DFC-B797-C3C5-AF63-C7B918688919}"/>
                </a:ext>
              </a:extLst>
            </p:cNvPr>
            <p:cNvSpPr txBox="1"/>
            <p:nvPr/>
          </p:nvSpPr>
          <p:spPr>
            <a:xfrm>
              <a:off x="2523945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8107AA5-DD24-4973-4441-1BF4DD7F8B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33276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EC5C8B8B-4A3A-6E1F-01F5-E8207380295F}"/>
              </a:ext>
            </a:extLst>
          </p:cNvPr>
          <p:cNvSpPr/>
          <p:nvPr/>
        </p:nvSpPr>
        <p:spPr>
          <a:xfrm>
            <a:off x="2624038" y="5251118"/>
            <a:ext cx="890687" cy="220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5658B8-C0B7-14E8-3F15-BB126E91C65D}"/>
              </a:ext>
            </a:extLst>
          </p:cNvPr>
          <p:cNvSpPr/>
          <p:nvPr/>
        </p:nvSpPr>
        <p:spPr>
          <a:xfrm>
            <a:off x="3660150" y="5251580"/>
            <a:ext cx="961856" cy="2206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78E8E-8F4A-CC53-A3EF-40F61FACC9B4}"/>
              </a:ext>
            </a:extLst>
          </p:cNvPr>
          <p:cNvSpPr txBox="1"/>
          <p:nvPr/>
        </p:nvSpPr>
        <p:spPr>
          <a:xfrm>
            <a:off x="1738988" y="5853273"/>
            <a:ext cx="562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Gabriel Cramer’s Rule (1750) – Gauss Least Squares (1795) </a:t>
            </a:r>
          </a:p>
        </p:txBody>
      </p:sp>
    </p:spTree>
    <p:extLst>
      <p:ext uri="{BB962C8B-B14F-4D97-AF65-F5344CB8AC3E}">
        <p14:creationId xmlns:p14="http://schemas.microsoft.com/office/powerpoint/2010/main" val="21519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8" grpId="0" animBg="1"/>
      <p:bldP spid="49" grpId="0" animBg="1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26FEB-0A73-13F6-245E-1043140A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03" y="978409"/>
            <a:ext cx="7299794" cy="58398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AC797D-2F78-B474-BAD2-5FF35EB73F0B}"/>
              </a:ext>
            </a:extLst>
          </p:cNvPr>
          <p:cNvSpPr/>
          <p:nvPr/>
        </p:nvSpPr>
        <p:spPr>
          <a:xfrm>
            <a:off x="3792772" y="1296063"/>
            <a:ext cx="1741336" cy="3737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41A5A4-9944-A144-1C10-26EBAE923636}"/>
              </a:ext>
            </a:extLst>
          </p:cNvPr>
          <p:cNvCxnSpPr/>
          <p:nvPr/>
        </p:nvCxnSpPr>
        <p:spPr>
          <a:xfrm flipV="1">
            <a:off x="4985468" y="4198289"/>
            <a:ext cx="0" cy="124835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5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Machine Learning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8434C-1CE3-497D-8BF8-DE3E9F06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5" y="1920730"/>
            <a:ext cx="8373030" cy="420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429BF-13D6-4722-A21B-14CC29AE9189}"/>
              </a:ext>
            </a:extLst>
          </p:cNvPr>
          <p:cNvSpPr txBox="1"/>
          <p:nvPr/>
        </p:nvSpPr>
        <p:spPr>
          <a:xfrm>
            <a:off x="3196713" y="1349477"/>
            <a:ext cx="27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https://scikit-learn.org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33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Linear Regression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429BF-13D6-4722-A21B-14CC29AE9189}"/>
              </a:ext>
            </a:extLst>
          </p:cNvPr>
          <p:cNvSpPr txBox="1"/>
          <p:nvPr/>
        </p:nvSpPr>
        <p:spPr>
          <a:xfrm>
            <a:off x="2029747" y="1349477"/>
            <a:ext cx="50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https://realpython.com/linear-regression-in-python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71142-E142-4F29-8208-C4FA0EEE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81" y="1910342"/>
            <a:ext cx="6895238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19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C8DFA-8B65-4CE6-6EAB-9F0DB645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4" y="1240532"/>
            <a:ext cx="8496593" cy="51602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 (circa 2021)</a:t>
            </a:r>
          </a:p>
        </p:txBody>
      </p:sp>
    </p:spTree>
    <p:extLst>
      <p:ext uri="{BB962C8B-B14F-4D97-AF65-F5344CB8AC3E}">
        <p14:creationId xmlns:p14="http://schemas.microsoft.com/office/powerpoint/2010/main" val="337388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DD086-844C-56DB-7236-70733F73AD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75" y="1438777"/>
            <a:ext cx="5038095" cy="4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B36A2E-E691-2F1C-D033-A8DE43E3ABD6}"/>
              </a:ext>
            </a:extLst>
          </p:cNvPr>
          <p:cNvSpPr/>
          <p:nvPr/>
        </p:nvSpPr>
        <p:spPr>
          <a:xfrm>
            <a:off x="2091383" y="3044459"/>
            <a:ext cx="4937569" cy="43355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8DE612-6D4D-971F-5601-271BB840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09" y="4014836"/>
            <a:ext cx="2618308" cy="220290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89728AA-8C3F-9394-E765-DB9682A2309C}"/>
              </a:ext>
            </a:extLst>
          </p:cNvPr>
          <p:cNvGrpSpPr/>
          <p:nvPr/>
        </p:nvGrpSpPr>
        <p:grpSpPr>
          <a:xfrm>
            <a:off x="7137068" y="307656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F792C38-7880-128E-E753-21DCAF93EC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3836B6-41BE-112E-D4D0-8D6459F3D36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EBAC3F-10A8-BFC1-C5C0-FC2C83D2B988}"/>
              </a:ext>
            </a:extLst>
          </p:cNvPr>
          <p:cNvGrpSpPr/>
          <p:nvPr/>
        </p:nvGrpSpPr>
        <p:grpSpPr>
          <a:xfrm>
            <a:off x="4097147" y="3874563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9715511-BDB2-34D7-D449-F79DB6AE4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2D799DC-8800-9B30-1B88-6FE9876F10A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E6B550-8898-3951-0275-3809FBA7CCBF}"/>
              </a:ext>
            </a:extLst>
          </p:cNvPr>
          <p:cNvGrpSpPr/>
          <p:nvPr/>
        </p:nvGrpSpPr>
        <p:grpSpPr>
          <a:xfrm>
            <a:off x="4404106" y="4337205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4492C5-DFD4-8341-151F-F1E49461C1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9419CF7-CA13-6FA6-77A7-97CB63319F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F3502CB-5CAA-1D48-B9D0-52D458D93D0A}"/>
              </a:ext>
            </a:extLst>
          </p:cNvPr>
          <p:cNvSpPr/>
          <p:nvPr/>
        </p:nvSpPr>
        <p:spPr>
          <a:xfrm>
            <a:off x="2433099" y="4619708"/>
            <a:ext cx="3434963" cy="2714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376A72-7B7C-34EC-3C20-E731EB7BFF8C}"/>
              </a:ext>
            </a:extLst>
          </p:cNvPr>
          <p:cNvGrpSpPr/>
          <p:nvPr/>
        </p:nvGrpSpPr>
        <p:grpSpPr>
          <a:xfrm>
            <a:off x="4238046" y="4808116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8BF66-0DEA-51BB-8BAC-E65B432BCBE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1D79995-55B2-24C8-33D0-FF9E07C69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721A07-3778-A61E-6E2E-DC8660B0557A}"/>
              </a:ext>
            </a:extLst>
          </p:cNvPr>
          <p:cNvGrpSpPr/>
          <p:nvPr/>
        </p:nvGrpSpPr>
        <p:grpSpPr>
          <a:xfrm>
            <a:off x="4428875" y="5026038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27CBA0-7E87-53E4-2531-9BA7C2A587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5A1437D-A747-A089-61CF-17FC6AFD3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5CAA73-EBA4-8DE7-6FB2-3B971A354746}"/>
              </a:ext>
            </a:extLst>
          </p:cNvPr>
          <p:cNvGrpSpPr/>
          <p:nvPr/>
        </p:nvGrpSpPr>
        <p:grpSpPr>
          <a:xfrm>
            <a:off x="3605284" y="5265393"/>
            <a:ext cx="1076632" cy="369332"/>
            <a:chOff x="2157212" y="5373058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AAFFBE-BCC6-2E54-06B4-9DE10D32B0C8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770381D-225D-2DDD-090B-7DCB9B4F5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863CEA9-81DE-FA78-3A38-4A6E6D65EBC5}"/>
              </a:ext>
            </a:extLst>
          </p:cNvPr>
          <p:cNvSpPr txBox="1"/>
          <p:nvPr/>
        </p:nvSpPr>
        <p:spPr>
          <a:xfrm>
            <a:off x="2706913" y="3561134"/>
            <a:ext cx="306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Boost shape [8,] to become [8,1]</a:t>
            </a:r>
          </a:p>
        </p:txBody>
      </p:sp>
    </p:spTree>
    <p:extLst>
      <p:ext uri="{BB962C8B-B14F-4D97-AF65-F5344CB8AC3E}">
        <p14:creationId xmlns:p14="http://schemas.microsoft.com/office/powerpoint/2010/main" val="35990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8" grpId="0" animBg="1"/>
      <p:bldP spid="4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CE3233-02FC-3E09-2E0D-781612FA19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85" y="1919476"/>
            <a:ext cx="6371429" cy="301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700549-4981-EEB9-4C75-B2EE72353637}"/>
              </a:ext>
            </a:extLst>
          </p:cNvPr>
          <p:cNvGrpSpPr/>
          <p:nvPr/>
        </p:nvGrpSpPr>
        <p:grpSpPr>
          <a:xfrm>
            <a:off x="3763813" y="1895623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7588BC-44CE-5F67-ED85-7D49AFC1A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3ABCA8-FB12-9DDD-0798-3869202267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A71619-D34C-4CEB-ED34-EE6336DFB7F7}"/>
              </a:ext>
            </a:extLst>
          </p:cNvPr>
          <p:cNvGrpSpPr/>
          <p:nvPr/>
        </p:nvGrpSpPr>
        <p:grpSpPr>
          <a:xfrm>
            <a:off x="3779715" y="2347912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4D80297-70AB-7924-5A8C-DCB015704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BF8B84-66A0-D520-C8D0-FAC42C82CCD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35DE67-FABD-A562-6C7D-49AF2559B91E}"/>
              </a:ext>
            </a:extLst>
          </p:cNvPr>
          <p:cNvGrpSpPr/>
          <p:nvPr/>
        </p:nvGrpSpPr>
        <p:grpSpPr>
          <a:xfrm>
            <a:off x="7702738" y="2572333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822285-C552-FA79-74F7-AE183921598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4F74753-BEAA-02F0-30C5-C29A3AA23D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1CE3DC6-3FC4-448E-5538-3CCBE5319FD3}"/>
              </a:ext>
            </a:extLst>
          </p:cNvPr>
          <p:cNvGrpSpPr/>
          <p:nvPr/>
        </p:nvGrpSpPr>
        <p:grpSpPr>
          <a:xfrm>
            <a:off x="3594702" y="2816104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3BF51E-3D6F-384D-BDBE-3472AC7005C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D3D6F9-35AE-F4F5-3E41-399A2FE823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0E75DD2-A800-C1A3-104F-DBFD841AFF62}"/>
              </a:ext>
            </a:extLst>
          </p:cNvPr>
          <p:cNvSpPr/>
          <p:nvPr/>
        </p:nvSpPr>
        <p:spPr>
          <a:xfrm>
            <a:off x="4907376" y="2638369"/>
            <a:ext cx="801662" cy="2714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22A4D7-F9CC-788B-6B72-F99FD02284EA}"/>
              </a:ext>
            </a:extLst>
          </p:cNvPr>
          <p:cNvGrpSpPr/>
          <p:nvPr/>
        </p:nvGrpSpPr>
        <p:grpSpPr>
          <a:xfrm>
            <a:off x="5514465" y="3498307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34BF18-7DF6-F908-8F0F-83F86CC7D3A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A84613-F933-7F9C-6EC1-8DBDF8787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74E7969-F750-A41E-1CD5-F5A40BB5C0CD}"/>
              </a:ext>
            </a:extLst>
          </p:cNvPr>
          <p:cNvSpPr/>
          <p:nvPr/>
        </p:nvSpPr>
        <p:spPr>
          <a:xfrm>
            <a:off x="1950816" y="3128802"/>
            <a:ext cx="4548409" cy="43989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8CCCDB1-C149-AB89-63E7-A15B18C3F736}"/>
              </a:ext>
            </a:extLst>
          </p:cNvPr>
          <p:cNvGrpSpPr/>
          <p:nvPr/>
        </p:nvGrpSpPr>
        <p:grpSpPr>
          <a:xfrm>
            <a:off x="5338169" y="3732864"/>
            <a:ext cx="1076632" cy="369332"/>
            <a:chOff x="2157212" y="5373058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FEB2B0-7F86-A185-92EA-E2E01264ACEB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E52435F-EE0C-9E9A-43F9-E5338E18F6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444F7F-94C0-8939-614A-6B35EE09D981}"/>
              </a:ext>
            </a:extLst>
          </p:cNvPr>
          <p:cNvGrpSpPr/>
          <p:nvPr/>
        </p:nvGrpSpPr>
        <p:grpSpPr>
          <a:xfrm>
            <a:off x="3610604" y="4166991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1CAD2B-BFAC-5620-331E-E4884D54941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07B9B92-C02F-6D68-9D0E-5669AB78B7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9BB76BA-4389-120A-2BED-B56966047B95}"/>
              </a:ext>
            </a:extLst>
          </p:cNvPr>
          <p:cNvGrpSpPr/>
          <p:nvPr/>
        </p:nvGrpSpPr>
        <p:grpSpPr>
          <a:xfrm>
            <a:off x="3246978" y="4638859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FF37DDF-D054-AD7E-37FF-BD0FE461C5F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F8E5A4A-9FEC-7251-401F-87A6D6D57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90F18220-7135-0E1F-F911-258A18F5F4C8}"/>
              </a:ext>
            </a:extLst>
          </p:cNvPr>
          <p:cNvSpPr/>
          <p:nvPr/>
        </p:nvSpPr>
        <p:spPr>
          <a:xfrm>
            <a:off x="4710420" y="3805598"/>
            <a:ext cx="314624" cy="21399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5F9E57-7781-829C-8EFD-AE69DC3E0E76}"/>
              </a:ext>
            </a:extLst>
          </p:cNvPr>
          <p:cNvSpPr txBox="1"/>
          <p:nvPr/>
        </p:nvSpPr>
        <p:spPr>
          <a:xfrm>
            <a:off x="1085353" y="5382954"/>
            <a:ext cx="6973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using </a:t>
            </a:r>
            <a:r>
              <a:rPr lang="en-US" b="1" dirty="0" err="1">
                <a:solidFill>
                  <a:srgbClr val="4DC78B"/>
                </a:solidFill>
              </a:rPr>
              <a:t>PolynomialFeatures</a:t>
            </a:r>
            <a:r>
              <a:rPr lang="en-US" b="1" dirty="0">
                <a:solidFill>
                  <a:srgbClr val="FFCF0F"/>
                </a:solidFill>
              </a:rPr>
              <a:t>(</a:t>
            </a:r>
            <a:r>
              <a:rPr lang="en-US" b="1" dirty="0">
                <a:solidFill>
                  <a:srgbClr val="1775BF"/>
                </a:solidFill>
              </a:rPr>
              <a:t>degree=</a:t>
            </a:r>
            <a:r>
              <a:rPr lang="en-US" b="1" dirty="0"/>
              <a:t>…</a:t>
            </a:r>
            <a:r>
              <a:rPr lang="en-US" b="1" dirty="0">
                <a:solidFill>
                  <a:srgbClr val="FFCF0F"/>
                </a:solidFill>
              </a:rPr>
              <a:t>)</a:t>
            </a:r>
            <a:r>
              <a:rPr lang="en-US" dirty="0"/>
              <a:t> you can easily fit higher-order polynomials to your data, including cubic, quartic, quintic, etc. curves</a:t>
            </a:r>
          </a:p>
        </p:txBody>
      </p:sp>
    </p:spTree>
    <p:extLst>
      <p:ext uri="{BB962C8B-B14F-4D97-AF65-F5344CB8AC3E}">
        <p14:creationId xmlns:p14="http://schemas.microsoft.com/office/powerpoint/2010/main" val="26114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6" grpId="0" animBg="1"/>
      <p:bldP spid="56" grpId="0" animBg="1"/>
      <p:bldP spid="5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26FEB-0A73-13F6-245E-1043140A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03" y="978409"/>
            <a:ext cx="7299794" cy="58398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AC797D-2F78-B474-BAD2-5FF35EB73F0B}"/>
              </a:ext>
            </a:extLst>
          </p:cNvPr>
          <p:cNvSpPr/>
          <p:nvPr/>
        </p:nvSpPr>
        <p:spPr>
          <a:xfrm>
            <a:off x="3792772" y="1296063"/>
            <a:ext cx="1741336" cy="3737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41A5A4-9944-A144-1C10-26EBAE923636}"/>
              </a:ext>
            </a:extLst>
          </p:cNvPr>
          <p:cNvCxnSpPr/>
          <p:nvPr/>
        </p:nvCxnSpPr>
        <p:spPr>
          <a:xfrm flipV="1">
            <a:off x="4985468" y="4198289"/>
            <a:ext cx="0" cy="124835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7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16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dictionary</a:t>
            </a:r>
            <a:r>
              <a:rPr lang="en-US" sz="2400" dirty="0"/>
              <a:t> in Python stores a series of </a:t>
            </a:r>
            <a:r>
              <a:rPr lang="en-US" sz="2400" b="1" dirty="0"/>
              <a:t>key-value pa</a:t>
            </a:r>
            <a:r>
              <a:rPr lang="en-US" sz="2400" dirty="0"/>
              <a:t>irs, with the key and the value separated with a </a:t>
            </a:r>
            <a:r>
              <a:rPr lang="en-US" sz="2400" dirty="0">
                <a:solidFill>
                  <a:srgbClr val="7030A0"/>
                </a:solidFill>
              </a:rPr>
              <a:t>colon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Dictionary keys can be any </a:t>
            </a:r>
            <a:r>
              <a:rPr lang="en-US" sz="2000" i="1" dirty="0"/>
              <a:t>immutable</a:t>
            </a:r>
            <a:r>
              <a:rPr lang="en-US" sz="2000" dirty="0"/>
              <a:t> type (int, float, str, tuples) while values can be any type, including another dictionary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insert/delete keys and </a:t>
            </a:r>
            <a:r>
              <a:rPr lang="en-US" sz="2000" b="1" dirty="0">
                <a:solidFill>
                  <a:srgbClr val="00B050"/>
                </a:solidFill>
              </a:rPr>
              <a:t>enumerate</a:t>
            </a:r>
            <a:r>
              <a:rPr lang="en-US" sz="2000" dirty="0"/>
              <a:t> all the keys and their associated values but all keys in a dictionary must be </a:t>
            </a:r>
            <a:r>
              <a:rPr lang="en-US" sz="2000" u="sng" dirty="0"/>
              <a:t>unique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built-in "Pretty Print" (</a:t>
            </a:r>
            <a:r>
              <a:rPr lang="en-US" sz="2000" b="1" dirty="0">
                <a:solidFill>
                  <a:srgbClr val="7030A0"/>
                </a:solidFill>
              </a:rPr>
              <a:t>pprint</a:t>
            </a:r>
            <a:r>
              <a:rPr lang="en-US" sz="2000" dirty="0"/>
              <a:t>) function will display a dictionary with proper indentation,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JavaScript Object Notation (</a:t>
            </a:r>
            <a:r>
              <a:rPr lang="en-US" sz="2400" dirty="0">
                <a:solidFill>
                  <a:srgbClr val="FF0000"/>
                </a:solidFill>
              </a:rPr>
              <a:t>JSON</a:t>
            </a:r>
            <a:r>
              <a:rPr lang="en-US" sz="2400" dirty="0"/>
              <a:t>) file follows the same </a:t>
            </a:r>
            <a:r>
              <a:rPr lang="en-US" sz="2400" b="1" dirty="0"/>
              <a:t>syntax</a:t>
            </a:r>
            <a:r>
              <a:rPr lang="en-US" sz="2400" dirty="0"/>
              <a:t> as a Python Dictionary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Numpy can easily load, parse, and save comma separated value (</a:t>
            </a:r>
            <a:r>
              <a:rPr lang="en-US" sz="2400" dirty="0">
                <a:solidFill>
                  <a:srgbClr val="FF0000"/>
                </a:solidFill>
              </a:rPr>
              <a:t>CSV</a:t>
            </a:r>
            <a:r>
              <a:rPr lang="en-US" sz="2400" dirty="0"/>
              <a:t>) data files and treats them as </a:t>
            </a:r>
            <a:r>
              <a:rPr lang="en-US" sz="2400" b="1" dirty="0"/>
              <a:t>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90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16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05155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Gauss's </a:t>
            </a:r>
            <a:r>
              <a:rPr lang="en-US" sz="2400" b="1" dirty="0">
                <a:solidFill>
                  <a:srgbClr val="0070C0"/>
                </a:solidFill>
              </a:rPr>
              <a:t>Method of Least Squares </a:t>
            </a:r>
            <a:r>
              <a:rPr lang="en-US" sz="2400" dirty="0"/>
              <a:t>(Linear Regression) allows us to calculate the </a:t>
            </a:r>
            <a:r>
              <a:rPr lang="en-US" sz="2400" b="1" dirty="0"/>
              <a:t>slope</a:t>
            </a:r>
            <a:r>
              <a:rPr lang="en-US" sz="2400" dirty="0"/>
              <a:t> and </a:t>
            </a:r>
            <a:r>
              <a:rPr lang="en-US" sz="2400" b="1" dirty="0"/>
              <a:t>intercept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rgbClr val="00B050"/>
                </a:solidFill>
              </a:rPr>
              <a:t>line of best-fit </a:t>
            </a:r>
            <a:r>
              <a:rPr lang="en-US" sz="2400" dirty="0"/>
              <a:t>passing through data we believe obeys a </a:t>
            </a:r>
            <a:r>
              <a:rPr lang="en-US" sz="2400" b="1" dirty="0">
                <a:solidFill>
                  <a:srgbClr val="FF0000"/>
                </a:solidFill>
              </a:rPr>
              <a:t>constant of proportionality</a:t>
            </a:r>
            <a:r>
              <a:rPr lang="en-US" sz="2400" dirty="0"/>
              <a:t> relationship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Charles's Gas Law applies when we maintain both constant pressure and number of moles – the </a:t>
            </a:r>
            <a:r>
              <a:rPr lang="en-US" sz="2400" b="1" dirty="0"/>
              <a:t>volume</a:t>
            </a:r>
            <a:r>
              <a:rPr lang="en-US" sz="2400" dirty="0"/>
              <a:t> will then rise/fall in constant </a:t>
            </a:r>
            <a:r>
              <a:rPr lang="en-US" sz="2400" u="sng" dirty="0"/>
              <a:t>proportion</a:t>
            </a:r>
            <a:r>
              <a:rPr lang="en-US" sz="2400" dirty="0"/>
              <a:t> to the </a:t>
            </a:r>
            <a:r>
              <a:rPr lang="en-US" sz="2400" b="1" dirty="0"/>
              <a:t>temperature</a:t>
            </a:r>
            <a:r>
              <a:rPr lang="en-US" sz="2400" dirty="0"/>
              <a:t> change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potential uses for an element depend heavily upon its melting and boiling point – </a:t>
            </a:r>
            <a:r>
              <a:rPr lang="en-US" sz="2400" b="1" dirty="0">
                <a:solidFill>
                  <a:srgbClr val="7030A0"/>
                </a:solidFill>
              </a:rPr>
              <a:t>noble gases </a:t>
            </a:r>
            <a:r>
              <a:rPr lang="en-US" sz="2400" dirty="0"/>
              <a:t>stay in liquid form over a very small range of extremely low temperatures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availability of </a:t>
            </a:r>
            <a:r>
              <a:rPr lang="en-US" sz="2400" b="1" dirty="0">
                <a:solidFill>
                  <a:srgbClr val="00B050"/>
                </a:solidFill>
              </a:rPr>
              <a:t>free and comprehensive datasets </a:t>
            </a:r>
            <a:r>
              <a:rPr lang="en-US" sz="2400" dirty="0"/>
              <a:t>opens the door for you to do new kinds of </a:t>
            </a:r>
            <a:r>
              <a:rPr lang="en-US" sz="2400" i="1" dirty="0"/>
              <a:t>graphical</a:t>
            </a:r>
            <a:r>
              <a:rPr lang="en-US" sz="2400" dirty="0"/>
              <a:t> analysis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16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fitting starts by assuming the degree of an appropriate curve that reasonably matches the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Quadratic Regression refers to shaping an approximating parabolic curve to </a:t>
            </a:r>
            <a:r>
              <a:rPr lang="en-US" sz="2400" i="1" dirty="0"/>
              <a:t>minimize the total deviations</a:t>
            </a:r>
            <a:r>
              <a:rPr lang="en-US" sz="2400" b="1" i="1" dirty="0"/>
              <a:t> </a:t>
            </a:r>
            <a:r>
              <a:rPr lang="en-US" sz="2400" dirty="0"/>
              <a:t>between the observed data and points on that curve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function to minimize must be expanded, and then </a:t>
            </a:r>
            <a:r>
              <a:rPr lang="en-US" sz="2000" b="1" dirty="0">
                <a:solidFill>
                  <a:srgbClr val="7030A0"/>
                </a:solidFill>
              </a:rPr>
              <a:t>partial derivatives</a:t>
            </a:r>
            <a:r>
              <a:rPr lang="en-US" sz="2000" dirty="0"/>
              <a:t> must be found for each coefficient of the curve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algebra (Cramer's Rule) can then solve for the coefficients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scikit-learn</a:t>
            </a:r>
            <a:r>
              <a:rPr lang="en-US" sz="2400" dirty="0"/>
              <a:t> has a tremendous number of functions to fit </a:t>
            </a:r>
            <a:r>
              <a:rPr lang="en-US" sz="2400" b="1" dirty="0"/>
              <a:t>equations to data </a:t>
            </a:r>
            <a:r>
              <a:rPr lang="en-US" sz="2400" dirty="0"/>
              <a:t>and to use </a:t>
            </a:r>
            <a:r>
              <a:rPr lang="en-US" sz="2400" b="1" dirty="0">
                <a:solidFill>
                  <a:srgbClr val="FF0000"/>
                </a:solidFill>
              </a:rPr>
              <a:t>machine learning algorithms</a:t>
            </a:r>
            <a:r>
              <a:rPr lang="en-US" sz="2400" dirty="0"/>
              <a:t> to analyze and classify your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16-01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Python program </a:t>
                </a:r>
                <a:r>
                  <a:rPr lang="en-US" sz="2400" b="1" dirty="0"/>
                  <a:t>kinematics_regression.py</a:t>
                </a:r>
                <a:r>
                  <a:rPr lang="en-US" sz="2400" dirty="0"/>
                  <a:t> to calculate and display the constant acceleration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and initial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for a moving particle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times (in seconds) and total distances traveled (in meters) by the particle are provided in the data file </a:t>
                </a:r>
                <a:r>
                  <a:rPr lang="en-US" sz="2400" b="1" dirty="0"/>
                  <a:t>kinematics_regression.csv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program should also plot the values in the data file and then draw an appropriate smooth curve through the values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your folder in the QIS102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16-02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107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Python program called </a:t>
            </a:r>
            <a:r>
              <a:rPr lang="en-US" sz="2400" b="1" dirty="0"/>
              <a:t>iris_analysis.py</a:t>
            </a:r>
            <a:r>
              <a:rPr lang="en-US" sz="2400" dirty="0"/>
              <a:t> that visualizes the plant data in the file </a:t>
            </a:r>
            <a:r>
              <a:rPr lang="en-US" sz="2400" b="1" dirty="0"/>
              <a:t>iris.csv</a:t>
            </a:r>
            <a:r>
              <a:rPr lang="en-US" sz="2400" dirty="0"/>
              <a:t> downloaded from </a:t>
            </a:r>
            <a:r>
              <a:rPr lang="en-US" sz="2400" dirty="0">
                <a:hlinkClick r:id="rId2"/>
              </a:rPr>
              <a:t>https://archive.ics.uci.edu/dataset/53/iris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Generate a scatter plot of the flower data, where the domain is the petal length (cm) and the range is the petal width (cm)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a different color for the plot markers indicating each of the varieties: Setosa, Veriscolor, and Virginica, and display a legend showing the names of those varieties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 not use </a:t>
            </a:r>
            <a:r>
              <a:rPr lang="en-US" sz="2400" u="sng" dirty="0"/>
              <a:t>any</a:t>
            </a:r>
            <a:r>
              <a:rPr lang="en-US" sz="2400" dirty="0"/>
              <a:t> functions or classes from </a:t>
            </a:r>
            <a:r>
              <a:rPr lang="en-US" sz="2400" i="1" dirty="0"/>
              <a:t>either</a:t>
            </a:r>
            <a:r>
              <a:rPr lang="en-US" sz="2400" dirty="0"/>
              <a:t> the </a:t>
            </a:r>
            <a:r>
              <a:rPr lang="en-US" sz="2400" b="1" dirty="0"/>
              <a:t>pandas</a:t>
            </a:r>
            <a:r>
              <a:rPr lang="en-US" sz="2400" dirty="0"/>
              <a:t> or </a:t>
            </a:r>
            <a:r>
              <a:rPr lang="en-US" sz="2400" b="1" dirty="0"/>
              <a:t>scikit-learn</a:t>
            </a:r>
            <a:r>
              <a:rPr lang="en-US" sz="2400" dirty="0"/>
              <a:t> packages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solution to the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3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C8DFA-8B65-4CE6-6EAB-9F0DB6450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91"/>
          <a:stretch/>
        </p:blipFill>
        <p:spPr>
          <a:xfrm>
            <a:off x="323704" y="1240532"/>
            <a:ext cx="8496593" cy="40203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 (circa 2021)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A0068B-D372-02CF-1023-604D8BE928B5}"/>
              </a:ext>
            </a:extLst>
          </p:cNvPr>
          <p:cNvCxnSpPr/>
          <p:nvPr/>
        </p:nvCxnSpPr>
        <p:spPr>
          <a:xfrm>
            <a:off x="2173574" y="2960557"/>
            <a:ext cx="29755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C913508-4B0E-AF07-6581-A621F6741B99}"/>
              </a:ext>
            </a:extLst>
          </p:cNvPr>
          <p:cNvSpPr/>
          <p:nvPr/>
        </p:nvSpPr>
        <p:spPr>
          <a:xfrm>
            <a:off x="568924" y="1597156"/>
            <a:ext cx="478826" cy="209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49ED8C-7CE9-A9FB-D31E-8A4938D6D2DA}"/>
              </a:ext>
            </a:extLst>
          </p:cNvPr>
          <p:cNvCxnSpPr>
            <a:cxnSpLocks/>
          </p:cNvCxnSpPr>
          <p:nvPr/>
        </p:nvCxnSpPr>
        <p:spPr>
          <a:xfrm>
            <a:off x="6021050" y="1597156"/>
            <a:ext cx="27107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B7B3D4-F34B-C55F-22CB-25975A0A59C0}"/>
              </a:ext>
            </a:extLst>
          </p:cNvPr>
          <p:cNvSpPr/>
          <p:nvPr/>
        </p:nvSpPr>
        <p:spPr>
          <a:xfrm rot="16200000">
            <a:off x="166658" y="1754201"/>
            <a:ext cx="523952" cy="2098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665A79-9A5B-04C3-BDEB-B36142A3C043}"/>
              </a:ext>
            </a:extLst>
          </p:cNvPr>
          <p:cNvCxnSpPr>
            <a:cxnSpLocks/>
          </p:cNvCxnSpPr>
          <p:nvPr/>
        </p:nvCxnSpPr>
        <p:spPr>
          <a:xfrm>
            <a:off x="248899" y="2525843"/>
            <a:ext cx="0" cy="2623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522DA25-B73D-3AD8-95BD-AAF0E61DC8B9}"/>
              </a:ext>
            </a:extLst>
          </p:cNvPr>
          <p:cNvSpPr txBox="1"/>
          <p:nvPr/>
        </p:nvSpPr>
        <p:spPr>
          <a:xfrm>
            <a:off x="386778" y="5300799"/>
            <a:ext cx="404734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All elements in a </a:t>
            </a:r>
            <a:r>
              <a:rPr lang="en-US" b="1" dirty="0"/>
              <a:t>group</a:t>
            </a:r>
            <a:r>
              <a:rPr lang="en-US" dirty="0"/>
              <a:t> have the same number of valence </a:t>
            </a:r>
            <a:r>
              <a:rPr lang="en-US" i="1" dirty="0"/>
              <a:t>electrons</a:t>
            </a:r>
            <a:r>
              <a:rPr lang="en-US" dirty="0"/>
              <a:t>. As a result, elements in the same group often display similar properties and </a:t>
            </a:r>
            <a:r>
              <a:rPr lang="en-US" i="1" dirty="0"/>
              <a:t>reactivity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0B812-DBC4-D9FA-DE58-F48193E23658}"/>
              </a:ext>
            </a:extLst>
          </p:cNvPr>
          <p:cNvSpPr txBox="1"/>
          <p:nvPr/>
        </p:nvSpPr>
        <p:spPr>
          <a:xfrm>
            <a:off x="4709879" y="5300798"/>
            <a:ext cx="404734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All elements in a </a:t>
            </a:r>
            <a:r>
              <a:rPr lang="en-US" b="1" dirty="0"/>
              <a:t>period</a:t>
            </a:r>
            <a:r>
              <a:rPr lang="en-US" dirty="0"/>
              <a:t> have the same number of electron </a:t>
            </a:r>
            <a:r>
              <a:rPr lang="en-US" u="sng" dirty="0"/>
              <a:t>shells</a:t>
            </a:r>
            <a:r>
              <a:rPr lang="en-US" dirty="0"/>
              <a:t>. Each </a:t>
            </a:r>
            <a:r>
              <a:rPr lang="en-US" i="1" dirty="0"/>
              <a:t>next</a:t>
            </a:r>
            <a:r>
              <a:rPr lang="en-US" dirty="0"/>
              <a:t> element in a period </a:t>
            </a:r>
            <a:r>
              <a:rPr lang="en-US" b="1" dirty="0"/>
              <a:t>has one more proton </a:t>
            </a:r>
            <a:r>
              <a:rPr lang="en-US" dirty="0"/>
              <a:t>and is </a:t>
            </a:r>
            <a:r>
              <a:rPr lang="en-US" i="1" dirty="0"/>
              <a:t>less</a:t>
            </a:r>
            <a:r>
              <a:rPr lang="en-US" dirty="0"/>
              <a:t> metallic than its predecessor.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303E8-8316-1E67-AE36-92AC9CF65C78}"/>
              </a:ext>
            </a:extLst>
          </p:cNvPr>
          <p:cNvSpPr/>
          <p:nvPr/>
        </p:nvSpPr>
        <p:spPr>
          <a:xfrm>
            <a:off x="568925" y="2005018"/>
            <a:ext cx="462156" cy="3174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53279C-B626-0184-4C5F-ACF819C86418}"/>
              </a:ext>
            </a:extLst>
          </p:cNvPr>
          <p:cNvSpPr/>
          <p:nvPr/>
        </p:nvSpPr>
        <p:spPr>
          <a:xfrm>
            <a:off x="568501" y="3364705"/>
            <a:ext cx="8163269" cy="4500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6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" grpId="0"/>
      <p:bldP spid="7" grpId="0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C8DFA-8B65-4CE6-6EAB-9F0DB645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4" y="1240532"/>
            <a:ext cx="8496593" cy="51602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 (circa 2021)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A0068B-D372-02CF-1023-604D8BE928B5}"/>
              </a:ext>
            </a:extLst>
          </p:cNvPr>
          <p:cNvCxnSpPr/>
          <p:nvPr/>
        </p:nvCxnSpPr>
        <p:spPr>
          <a:xfrm>
            <a:off x="2173574" y="2960557"/>
            <a:ext cx="29755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C913508-4B0E-AF07-6581-A621F6741B99}"/>
              </a:ext>
            </a:extLst>
          </p:cNvPr>
          <p:cNvSpPr/>
          <p:nvPr/>
        </p:nvSpPr>
        <p:spPr>
          <a:xfrm>
            <a:off x="568924" y="1597156"/>
            <a:ext cx="478826" cy="209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49ED8C-7CE9-A9FB-D31E-8A4938D6D2DA}"/>
              </a:ext>
            </a:extLst>
          </p:cNvPr>
          <p:cNvCxnSpPr>
            <a:cxnSpLocks/>
          </p:cNvCxnSpPr>
          <p:nvPr/>
        </p:nvCxnSpPr>
        <p:spPr>
          <a:xfrm>
            <a:off x="6021050" y="1597156"/>
            <a:ext cx="27107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B7B3D4-F34B-C55F-22CB-25975A0A59C0}"/>
              </a:ext>
            </a:extLst>
          </p:cNvPr>
          <p:cNvSpPr/>
          <p:nvPr/>
        </p:nvSpPr>
        <p:spPr>
          <a:xfrm rot="16200000">
            <a:off x="166658" y="1754201"/>
            <a:ext cx="523952" cy="2098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665A79-9A5B-04C3-BDEB-B36142A3C043}"/>
              </a:ext>
            </a:extLst>
          </p:cNvPr>
          <p:cNvCxnSpPr>
            <a:cxnSpLocks/>
          </p:cNvCxnSpPr>
          <p:nvPr/>
        </p:nvCxnSpPr>
        <p:spPr>
          <a:xfrm>
            <a:off x="248899" y="2525843"/>
            <a:ext cx="0" cy="2623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08CDF03-CBF0-9E4C-365A-F103A4A0AFFF}"/>
              </a:ext>
            </a:extLst>
          </p:cNvPr>
          <p:cNvSpPr/>
          <p:nvPr/>
        </p:nvSpPr>
        <p:spPr>
          <a:xfrm>
            <a:off x="2803161" y="5846163"/>
            <a:ext cx="239842" cy="20282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642CC-1751-6BCB-AF12-8885DC32CAB2}"/>
              </a:ext>
            </a:extLst>
          </p:cNvPr>
          <p:cNvSpPr txBox="1"/>
          <p:nvPr/>
        </p:nvSpPr>
        <p:spPr>
          <a:xfrm>
            <a:off x="3423836" y="5051686"/>
            <a:ext cx="2098624" cy="923330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U-238</a:t>
            </a:r>
          </a:p>
          <a:p>
            <a:pPr algn="ctr"/>
            <a:r>
              <a:rPr lang="en-US" dirty="0"/>
              <a:t># of Protons = 92</a:t>
            </a:r>
          </a:p>
          <a:p>
            <a:pPr algn="ctr"/>
            <a:r>
              <a:rPr lang="en-US" dirty="0"/>
              <a:t># of Neutrons = 146</a:t>
            </a:r>
          </a:p>
        </p:txBody>
      </p:sp>
    </p:spTree>
    <p:extLst>
      <p:ext uri="{BB962C8B-B14F-4D97-AF65-F5344CB8AC3E}">
        <p14:creationId xmlns:p14="http://schemas.microsoft.com/office/powerpoint/2010/main" val="307102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6D0C9C-95F7-40B9-A613-88C8D3976E82}"/>
</file>

<file path=customXml/itemProps2.xml><?xml version="1.0" encoding="utf-8"?>
<ds:datastoreItem xmlns:ds="http://schemas.openxmlformats.org/officeDocument/2006/customXml" ds:itemID="{D6A8C712-E41A-4FEA-A2B4-39E21CC879DE}"/>
</file>

<file path=customXml/itemProps3.xml><?xml version="1.0" encoding="utf-8"?>
<ds:datastoreItem xmlns:ds="http://schemas.openxmlformats.org/officeDocument/2006/customXml" ds:itemID="{7CD3E959-221A-40E3-9034-94C6646CC07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9483</TotalTime>
  <Words>3127</Words>
  <Application>Microsoft Office PowerPoint</Application>
  <PresentationFormat>On-screen Show (4:3)</PresentationFormat>
  <Paragraphs>536</Paragraphs>
  <Slides>77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Book Antiqua</vt:lpstr>
      <vt:lpstr>Calibri</vt:lpstr>
      <vt:lpstr>Calibri Light</vt:lpstr>
      <vt:lpstr>Cambria Math</vt:lpstr>
      <vt:lpstr>Consolas</vt:lpstr>
      <vt:lpstr>Linux Libertine</vt:lpstr>
      <vt:lpstr>Wingdings</vt:lpstr>
      <vt:lpstr>Office Theme</vt:lpstr>
      <vt:lpstr>PowerPoint Presentation</vt:lpstr>
      <vt:lpstr>Session 16 – Goals</vt:lpstr>
      <vt:lpstr>Python Built-In Data Types</vt:lpstr>
      <vt:lpstr>Open python_dictionaries.py</vt:lpstr>
      <vt:lpstr>Run python_dictionaries.py</vt:lpstr>
      <vt:lpstr>Check python_dictionaries.py</vt:lpstr>
      <vt:lpstr>The Periodic Table (circa 2021)</vt:lpstr>
      <vt:lpstr>The Periodic Table (circa 2021)</vt:lpstr>
      <vt:lpstr>The Periodic Table (circa 2021)</vt:lpstr>
      <vt:lpstr>Open write_json.py</vt:lpstr>
      <vt:lpstr>View write_json.py</vt:lpstr>
      <vt:lpstr>Run uranium_isotopes.json</vt:lpstr>
      <vt:lpstr>Open uranium_isotopes.json</vt:lpstr>
      <vt:lpstr>Open read_json.py</vt:lpstr>
      <vt:lpstr>View read_json.py</vt:lpstr>
      <vt:lpstr>Run read_json.py</vt:lpstr>
      <vt:lpstr>Elements By Country of Discovery</vt:lpstr>
      <vt:lpstr>One Element</vt:lpstr>
      <vt:lpstr>"It's not what you look at that matters, it's what you see." Henry David Thoreau (1846)</vt:lpstr>
      <vt:lpstr>Highs &amp; Lows and Unexpected Jumps</vt:lpstr>
      <vt:lpstr>The Periodic Table as JSON</vt:lpstr>
      <vt:lpstr>PowerPoint Presentation</vt:lpstr>
      <vt:lpstr>Open plot_liquid_range.py</vt:lpstr>
      <vt:lpstr>View plot_liquid_range.py</vt:lpstr>
      <vt:lpstr>View plot_liquid_range.py</vt:lpstr>
      <vt:lpstr>PowerPoint Presentation</vt:lpstr>
      <vt:lpstr>PowerPoint Presentation</vt:lpstr>
      <vt:lpstr>PowerPoint Presentation</vt:lpstr>
      <vt:lpstr>PowerPoint Presentation</vt:lpstr>
      <vt:lpstr>How Energetic is Einsteinium?</vt:lpstr>
      <vt:lpstr>DATA.GOV</vt:lpstr>
      <vt:lpstr>Amazon Open Data Sets</vt:lpstr>
      <vt:lpstr>Kaggle</vt:lpstr>
      <vt:lpstr>Identify an Unknown Element</vt:lpstr>
      <vt:lpstr>Open gas.csv</vt:lpstr>
      <vt:lpstr>Method of Least Squares</vt:lpstr>
      <vt:lpstr>Open identify_element.py</vt:lpstr>
      <vt:lpstr>View identify_element.py</vt:lpstr>
      <vt:lpstr>View identify_element.py</vt:lpstr>
      <vt:lpstr>Run identify_element.py</vt:lpstr>
      <vt:lpstr>PowerPoint Presentation</vt:lpstr>
      <vt:lpstr>Check identify_element.py</vt:lpstr>
      <vt:lpstr>Cosmic Rays</vt:lpstr>
      <vt:lpstr>Cosmic Rays</vt:lpstr>
      <vt:lpstr>Cosmic Rays</vt:lpstr>
      <vt:lpstr>Cosmic Rays</vt:lpstr>
      <vt:lpstr>Cosmic Rays</vt:lpstr>
      <vt:lpstr>PowerPoint Presentation</vt:lpstr>
      <vt:lpstr>Cosmic Rays</vt:lpstr>
      <vt:lpstr>Open plot_trajectory.py</vt:lpstr>
      <vt:lpstr>View plot_trajectory.py</vt:lpstr>
      <vt:lpstr>View plot_trajectory.py</vt:lpstr>
      <vt:lpstr>Run plot_trajectory.py</vt:lpstr>
      <vt:lpstr>Check plot_trajectory.py</vt:lpstr>
      <vt:lpstr>PowerPoint Presentation</vt:lpstr>
      <vt:lpstr>Quadratic Regression</vt:lpstr>
      <vt:lpstr>Quadratic Regression</vt:lpstr>
      <vt:lpstr>Quadratic Regression</vt:lpstr>
      <vt:lpstr>Quadratic Regression</vt:lpstr>
      <vt:lpstr>Quadratic Regression</vt:lpstr>
      <vt:lpstr>Quadratic Regression</vt:lpstr>
      <vt:lpstr>Quadratic Regression</vt:lpstr>
      <vt:lpstr>Quadratic Regression</vt:lpstr>
      <vt:lpstr>Open quadratic_regression.py</vt:lpstr>
      <vt:lpstr>View quadratic_regression.py</vt:lpstr>
      <vt:lpstr>View quadratic_regression.py</vt:lpstr>
      <vt:lpstr>Run quadratic_regression.py</vt:lpstr>
      <vt:lpstr>Machine Learning in Python</vt:lpstr>
      <vt:lpstr>Linear Regression in Python</vt:lpstr>
      <vt:lpstr>Open quadratic_regression_sklearn.py</vt:lpstr>
      <vt:lpstr>View quadratic_regression_sklearn.py</vt:lpstr>
      <vt:lpstr>Run quadratic_regression_sklearn.py</vt:lpstr>
      <vt:lpstr>Session 16 – Now You Know…</vt:lpstr>
      <vt:lpstr>Session 16 – Now You Know…</vt:lpstr>
      <vt:lpstr>Session 16 – Now You Know…</vt:lpstr>
      <vt:lpstr>Task 16-01</vt:lpstr>
      <vt:lpstr>Task 16-02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940</cp:revision>
  <cp:lastPrinted>2015-06-01T00:45:11Z</cp:lastPrinted>
  <dcterms:created xsi:type="dcterms:W3CDTF">2014-09-21T17:58:26Z</dcterms:created>
  <dcterms:modified xsi:type="dcterms:W3CDTF">2024-06-23T02:38:13Z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